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4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9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12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3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4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5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7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8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9.xml" ContentType="application/vnd.openxmlformats-officedocument.presentationml.tags+xml"/>
  <Override PartName="/ppt/notesSlides/notesSlide23.xml" ContentType="application/vnd.openxmlformats-officedocument.presentationml.notesSlide+xml"/>
  <Override PartName="/ppt/tags/tag12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53" r:id="rId3"/>
  </p:sldMasterIdLst>
  <p:notesMasterIdLst>
    <p:notesMasterId r:id="rId86"/>
  </p:notesMasterIdLst>
  <p:handoutMasterIdLst>
    <p:handoutMasterId r:id="rId87"/>
  </p:handoutMasterIdLst>
  <p:sldIdLst>
    <p:sldId id="256" r:id="rId4"/>
    <p:sldId id="261" r:id="rId5"/>
    <p:sldId id="736" r:id="rId6"/>
    <p:sldId id="738" r:id="rId7"/>
    <p:sldId id="737" r:id="rId8"/>
    <p:sldId id="740" r:id="rId9"/>
    <p:sldId id="739" r:id="rId10"/>
    <p:sldId id="741" r:id="rId11"/>
    <p:sldId id="746" r:id="rId12"/>
    <p:sldId id="742" r:id="rId13"/>
    <p:sldId id="743" r:id="rId14"/>
    <p:sldId id="747" r:id="rId15"/>
    <p:sldId id="744" r:id="rId16"/>
    <p:sldId id="745" r:id="rId17"/>
    <p:sldId id="749" r:id="rId18"/>
    <p:sldId id="748" r:id="rId19"/>
    <p:sldId id="281" r:id="rId20"/>
    <p:sldId id="750" r:id="rId21"/>
    <p:sldId id="752" r:id="rId22"/>
    <p:sldId id="753" r:id="rId23"/>
    <p:sldId id="754" r:id="rId24"/>
    <p:sldId id="557" r:id="rId25"/>
    <p:sldId id="751" r:id="rId26"/>
    <p:sldId id="369" r:id="rId27"/>
    <p:sldId id="517" r:id="rId28"/>
    <p:sldId id="575" r:id="rId29"/>
    <p:sldId id="574" r:id="rId30"/>
    <p:sldId id="761" r:id="rId31"/>
    <p:sldId id="755" r:id="rId32"/>
    <p:sldId id="756" r:id="rId33"/>
    <p:sldId id="757" r:id="rId34"/>
    <p:sldId id="758" r:id="rId35"/>
    <p:sldId id="759" r:id="rId36"/>
    <p:sldId id="760" r:id="rId37"/>
    <p:sldId id="762" r:id="rId38"/>
    <p:sldId id="763" r:id="rId39"/>
    <p:sldId id="764" r:id="rId40"/>
    <p:sldId id="766" r:id="rId41"/>
    <p:sldId id="765" r:id="rId42"/>
    <p:sldId id="767" r:id="rId43"/>
    <p:sldId id="768" r:id="rId44"/>
    <p:sldId id="769" r:id="rId45"/>
    <p:sldId id="770" r:id="rId46"/>
    <p:sldId id="771" r:id="rId47"/>
    <p:sldId id="772" r:id="rId48"/>
    <p:sldId id="773" r:id="rId49"/>
    <p:sldId id="774" r:id="rId50"/>
    <p:sldId id="775" r:id="rId51"/>
    <p:sldId id="783" r:id="rId52"/>
    <p:sldId id="776" r:id="rId53"/>
    <p:sldId id="784" r:id="rId54"/>
    <p:sldId id="777" r:id="rId55"/>
    <p:sldId id="779" r:id="rId56"/>
    <p:sldId id="778" r:id="rId57"/>
    <p:sldId id="780" r:id="rId58"/>
    <p:sldId id="785" r:id="rId59"/>
    <p:sldId id="781" r:id="rId60"/>
    <p:sldId id="786" r:id="rId61"/>
    <p:sldId id="782" r:id="rId62"/>
    <p:sldId id="787" r:id="rId63"/>
    <p:sldId id="789" r:id="rId64"/>
    <p:sldId id="790" r:id="rId65"/>
    <p:sldId id="793" r:id="rId66"/>
    <p:sldId id="792" r:id="rId67"/>
    <p:sldId id="788" r:id="rId68"/>
    <p:sldId id="791" r:id="rId69"/>
    <p:sldId id="795" r:id="rId70"/>
    <p:sldId id="797" r:id="rId71"/>
    <p:sldId id="796" r:id="rId72"/>
    <p:sldId id="799" r:id="rId73"/>
    <p:sldId id="798" r:id="rId74"/>
    <p:sldId id="800" r:id="rId75"/>
    <p:sldId id="801" r:id="rId76"/>
    <p:sldId id="802" r:id="rId77"/>
    <p:sldId id="803" r:id="rId78"/>
    <p:sldId id="804" r:id="rId79"/>
    <p:sldId id="805" r:id="rId80"/>
    <p:sldId id="806" r:id="rId81"/>
    <p:sldId id="808" r:id="rId82"/>
    <p:sldId id="807" r:id="rId83"/>
    <p:sldId id="809" r:id="rId84"/>
    <p:sldId id="262" r:id="rId8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n Ramlo" initials="BR" lastIdx="2" clrIdx="0">
    <p:extLst>
      <p:ext uri="{19B8F6BF-5375-455C-9EA6-DF929625EA0E}">
        <p15:presenceInfo xmlns:p15="http://schemas.microsoft.com/office/powerpoint/2012/main" userId="c79f2f5abcf0d78a" providerId="Windows Live"/>
      </p:ext>
    </p:extLst>
  </p:cmAuthor>
  <p:cmAuthor id="2" name="성현모" initials="성" lastIdx="1" clrIdx="1">
    <p:extLst>
      <p:ext uri="{19B8F6BF-5375-455C-9EA6-DF929625EA0E}">
        <p15:presenceInfo xmlns:p15="http://schemas.microsoft.com/office/powerpoint/2012/main" userId="성현모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9900"/>
    <a:srgbClr val="F16244"/>
    <a:srgbClr val="98DFBB"/>
    <a:srgbClr val="C8D2F2"/>
    <a:srgbClr val="9DA2B2"/>
    <a:srgbClr val="F8B2A3"/>
    <a:srgbClr val="9AD3E9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2" autoAdjust="0"/>
    <p:restoredTop sz="92317" autoAdjust="0"/>
  </p:normalViewPr>
  <p:slideViewPr>
    <p:cSldViewPr>
      <p:cViewPr varScale="1">
        <p:scale>
          <a:sx n="62" d="100"/>
          <a:sy n="62" d="100"/>
        </p:scale>
        <p:origin x="44" y="28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2192"/>
    </p:cViewPr>
  </p:sorterViewPr>
  <p:notesViewPr>
    <p:cSldViewPr>
      <p:cViewPr varScale="1">
        <p:scale>
          <a:sx n="54" d="100"/>
          <a:sy n="54" d="100"/>
        </p:scale>
        <p:origin x="112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B8ACA9C-1D9E-46D5-BCC7-4F6C7D766F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7D38C3-A12B-4608-BEBA-6AF1B1E5D0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F08DA-6919-47C5-8A3D-63F4C360F402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9C8B6A-5F2F-462E-8D0E-7BD1ED303F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E37B8FF-7C37-4D18-B1E3-A39A9D04B0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A49DD-77FC-408C-8657-A922C89F65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1973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2020-06-23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36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21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650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466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75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97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83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577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628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74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566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19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39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12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00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539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280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69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7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5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36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2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8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1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121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2B50D8A-7EF7-4C67-A329-25A2F80E0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264" y="48039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3CD4C288-FDF4-48A0-9B9E-7E36FB3D76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50A831-B639-4FE2-A640-DE55BA53D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264" y="48039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3CD4C288-FDF4-48A0-9B9E-7E36FB3D76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14CB35-1CEC-4BEF-A36F-3C5AB2A3C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264" y="48039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3CD4C288-FDF4-48A0-9B9E-7E36FB3D76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DDCAD-AD23-46C2-A5B6-5BDFFBC41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8264" y="4803998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3CD4C288-FDF4-48A0-9B9E-7E36FB3D762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image" Target="../media/image23.png"/><Relationship Id="rId3" Type="http://schemas.openxmlformats.org/officeDocument/2006/relationships/tags" Target="../tags/tag15.xml"/><Relationship Id="rId21" Type="http://schemas.openxmlformats.org/officeDocument/2006/relationships/image" Target="../media/image26.png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image" Target="../media/image22.png"/><Relationship Id="rId2" Type="http://schemas.openxmlformats.org/officeDocument/2006/relationships/tags" Target="../tags/tag14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28.png"/><Relationship Id="rId10" Type="http://schemas.openxmlformats.org/officeDocument/2006/relationships/tags" Target="../tags/tag22.xml"/><Relationship Id="rId19" Type="http://schemas.openxmlformats.org/officeDocument/2006/relationships/image" Target="../media/image24.png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image" Target="../media/image23.png"/><Relationship Id="rId3" Type="http://schemas.openxmlformats.org/officeDocument/2006/relationships/tags" Target="../tags/tag29.xml"/><Relationship Id="rId21" Type="http://schemas.openxmlformats.org/officeDocument/2006/relationships/image" Target="../media/image26.png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image" Target="../media/image22.png"/><Relationship Id="rId2" Type="http://schemas.openxmlformats.org/officeDocument/2006/relationships/tags" Target="../tags/tag28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slideLayout" Target="../slideLayouts/slideLayout6.xml"/><Relationship Id="rId23" Type="http://schemas.openxmlformats.org/officeDocument/2006/relationships/image" Target="../media/image28.png"/><Relationship Id="rId10" Type="http://schemas.openxmlformats.org/officeDocument/2006/relationships/tags" Target="../tags/tag36.xml"/><Relationship Id="rId19" Type="http://schemas.openxmlformats.org/officeDocument/2006/relationships/image" Target="../media/image24.png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5.xml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2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5.png"/><Relationship Id="rId5" Type="http://schemas.openxmlformats.org/officeDocument/2006/relationships/tags" Target="../tags/tag47.xml"/><Relationship Id="rId10" Type="http://schemas.openxmlformats.org/officeDocument/2006/relationships/image" Target="../media/image24.png"/><Relationship Id="rId4" Type="http://schemas.openxmlformats.org/officeDocument/2006/relationships/tags" Target="../tags/tag46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13" Type="http://schemas.openxmlformats.org/officeDocument/2006/relationships/image" Target="../media/image37.png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notesSlide" Target="../notesSlides/notesSlide12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Relationship Id="rId1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image" Target="../media/image37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notesSlide" Target="../notesSlides/notesSlide13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90.xml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37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tags" Target="../tags/tag110.xml"/><Relationship Id="rId7" Type="http://schemas.openxmlformats.org/officeDocument/2006/relationships/image" Target="../media/image40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13.xml"/><Relationship Id="rId7" Type="http://schemas.openxmlformats.org/officeDocument/2006/relationships/image" Target="../media/image39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4.xml"/><Relationship Id="rId9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9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0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27584" y="843558"/>
            <a:ext cx="7692663" cy="1835432"/>
          </a:xfrm>
        </p:spPr>
        <p:txBody>
          <a:bodyPr/>
          <a:lstStyle/>
          <a:p>
            <a:pPr lvl="0"/>
            <a:r>
              <a:rPr lang="en-US" altLang="ko-KR" sz="5000" dirty="0">
                <a:ea typeface="맑은 고딕" pitchFamily="50" charset="-127"/>
              </a:rPr>
              <a:t>A </a:t>
            </a:r>
            <a:r>
              <a:rPr lang="en-US" altLang="ko-KR" sz="5000" dirty="0" err="1">
                <a:ea typeface="맑은 고딕" pitchFamily="50" charset="-127"/>
              </a:rPr>
              <a:t>Supernodal</a:t>
            </a:r>
            <a:r>
              <a:rPr lang="en-US" altLang="ko-KR" sz="5000" dirty="0">
                <a:ea typeface="맑은 고딕" pitchFamily="50" charset="-127"/>
              </a:rPr>
              <a:t> All-Pairs Shortest Path Algorithm</a:t>
            </a:r>
            <a:endParaRPr lang="en-US" altLang="ko-KR" sz="5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52279" y="2571750"/>
            <a:ext cx="6643272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800" b="1" dirty="0"/>
              <a:t>Paper by Piyush Sao, Ramakrishnan Kannan, </a:t>
            </a:r>
            <a:r>
              <a:rPr lang="en-US" altLang="ko-KR" sz="1800" b="1" dirty="0" err="1"/>
              <a:t>Prasun</a:t>
            </a:r>
            <a:r>
              <a:rPr lang="en-US" altLang="ko-KR" sz="1800" b="1" dirty="0"/>
              <a:t> Gera, Richard </a:t>
            </a:r>
            <a:r>
              <a:rPr lang="en-US" altLang="ko-KR" sz="1800" b="1" dirty="0" err="1"/>
              <a:t>Vuduc</a:t>
            </a:r>
            <a:endParaRPr lang="en-US" altLang="ko-KR" sz="1800" b="1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0485516-7E84-4FC0-B43E-3893963A4309}"/>
              </a:ext>
            </a:extLst>
          </p:cNvPr>
          <p:cNvSpPr txBox="1">
            <a:spLocks/>
          </p:cNvSpPr>
          <p:nvPr/>
        </p:nvSpPr>
        <p:spPr>
          <a:xfrm>
            <a:off x="2555776" y="4358084"/>
            <a:ext cx="6739768" cy="50405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Slides by </a:t>
            </a:r>
            <a:r>
              <a:rPr lang="en-US" altLang="ko-KR" sz="1800" b="1" dirty="0" err="1"/>
              <a:t>Hyunmo</a:t>
            </a:r>
            <a:r>
              <a:rPr lang="en-US" altLang="ko-KR" sz="1800" b="1" dirty="0"/>
              <a:t> Sung,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800" b="1" dirty="0"/>
              <a:t>Yonsei university </a:t>
            </a:r>
            <a:r>
              <a:rPr lang="en-US" altLang="ko-KR" sz="1800" b="1" dirty="0" err="1"/>
              <a:t>Muti</a:t>
            </a:r>
            <a:r>
              <a:rPr lang="en-US" altLang="ko-KR" sz="1800" b="1" dirty="0"/>
              <a:t>-core programming topics Seminar, Spring 2020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Blocked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D5AB0B1-E12F-4E5A-BAD7-E9CCD24ACF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275606"/>
            <a:ext cx="8176304" cy="29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4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Blocked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040630-21D4-4102-93FB-04B935E7B1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63179"/>
            <a:ext cx="4992156" cy="3878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8848F-9FCA-4D71-A5F3-F54B7E529A88}"/>
              </a:ext>
            </a:extLst>
          </p:cNvPr>
          <p:cNvSpPr txBox="1"/>
          <p:nvPr/>
        </p:nvSpPr>
        <p:spPr>
          <a:xfrm>
            <a:off x="3826586" y="1985875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Blocked Floyd 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 result matrix to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Better parallelism with more iteration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Lower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103415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Blocked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040630-21D4-4102-93FB-04B935E7B1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63179"/>
            <a:ext cx="4992156" cy="3878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8848F-9FCA-4D71-A5F3-F54B7E529A88}"/>
              </a:ext>
            </a:extLst>
          </p:cNvPr>
          <p:cNvSpPr txBox="1"/>
          <p:nvPr/>
        </p:nvSpPr>
        <p:spPr>
          <a:xfrm>
            <a:off x="3826586" y="1985875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Blocked Floyd 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 result matrix to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Better parallelism </a:t>
            </a:r>
            <a:r>
              <a:rPr lang="en-US" altLang="ko-KR" dirty="0"/>
              <a:t>with more iteration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Lower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3500872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Blocked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56752D-01D6-4DB2-9862-24E2370044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41886"/>
            <a:ext cx="4581291" cy="38781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FEA7A0-7B78-4B8F-9891-B232A42476D6}"/>
              </a:ext>
            </a:extLst>
          </p:cNvPr>
          <p:cNvSpPr txBox="1"/>
          <p:nvPr/>
        </p:nvSpPr>
        <p:spPr>
          <a:xfrm>
            <a:off x="3826586" y="1985875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Blocked Floyd 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Divide result matrix to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Better parallelism </a:t>
            </a:r>
            <a:r>
              <a:rPr lang="en-US" altLang="ko-KR" dirty="0"/>
              <a:t>with more iteration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Lower communication cost</a:t>
            </a:r>
          </a:p>
        </p:txBody>
      </p:sp>
    </p:spTree>
    <p:extLst>
      <p:ext uri="{BB962C8B-B14F-4D97-AF65-F5344CB8AC3E}">
        <p14:creationId xmlns:p14="http://schemas.microsoft.com/office/powerpoint/2010/main" val="133318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Blocked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040630-21D4-4102-93FB-04B935E7B1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41885"/>
            <a:ext cx="4992156" cy="38781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A65F86-45F3-4168-A952-5AA1A8792C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38" y="1141886"/>
            <a:ext cx="4581291" cy="38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79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Blocked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040630-21D4-4102-93FB-04B935E7B1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41885"/>
            <a:ext cx="4992156" cy="38781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1A65F86-45F3-4168-A952-5AA1A8792C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38" y="1141886"/>
            <a:ext cx="4581291" cy="387813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8647AB-16FD-407B-B51F-153EADA7900D}"/>
              </a:ext>
            </a:extLst>
          </p:cNvPr>
          <p:cNvCxnSpPr>
            <a:cxnSpLocks/>
          </p:cNvCxnSpPr>
          <p:nvPr/>
        </p:nvCxnSpPr>
        <p:spPr>
          <a:xfrm flipH="1">
            <a:off x="2915816" y="3219822"/>
            <a:ext cx="1944216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074C9C5-9621-4770-B45C-2302DDE15EF8}"/>
              </a:ext>
            </a:extLst>
          </p:cNvPr>
          <p:cNvCxnSpPr>
            <a:cxnSpLocks/>
          </p:cNvCxnSpPr>
          <p:nvPr/>
        </p:nvCxnSpPr>
        <p:spPr>
          <a:xfrm flipH="1">
            <a:off x="2915816" y="3377233"/>
            <a:ext cx="1940024" cy="650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C28ADA-8558-45DE-BE04-62F7157D3508}"/>
              </a:ext>
            </a:extLst>
          </p:cNvPr>
          <p:cNvCxnSpPr>
            <a:cxnSpLocks/>
          </p:cNvCxnSpPr>
          <p:nvPr/>
        </p:nvCxnSpPr>
        <p:spPr>
          <a:xfrm flipH="1">
            <a:off x="1473200" y="4335946"/>
            <a:ext cx="3374257" cy="151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9033C54-C058-4DFC-A428-8D68C6D164FD}"/>
              </a:ext>
            </a:extLst>
          </p:cNvPr>
          <p:cNvCxnSpPr>
            <a:cxnSpLocks/>
          </p:cNvCxnSpPr>
          <p:nvPr/>
        </p:nvCxnSpPr>
        <p:spPr>
          <a:xfrm flipH="1">
            <a:off x="1475656" y="4493357"/>
            <a:ext cx="33676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512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Blocked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040630-21D4-4102-93FB-04B935E7B1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41885"/>
            <a:ext cx="4992156" cy="38781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AF669F-BA69-4227-91AA-B1132E3E5C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38" y="1141886"/>
            <a:ext cx="4581291" cy="38781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7B1528-7741-4E46-ACF2-5432ED586DB7}"/>
              </a:ext>
            </a:extLst>
          </p:cNvPr>
          <p:cNvSpPr/>
          <p:nvPr/>
        </p:nvSpPr>
        <p:spPr>
          <a:xfrm>
            <a:off x="4860032" y="3219822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219002-159F-4358-A074-4395E815BE57}"/>
              </a:ext>
            </a:extLst>
          </p:cNvPr>
          <p:cNvSpPr/>
          <p:nvPr/>
        </p:nvSpPr>
        <p:spPr>
          <a:xfrm>
            <a:off x="4860032" y="4335946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6B86F-3392-4ACB-A1C2-CF83E686093C}"/>
              </a:ext>
            </a:extLst>
          </p:cNvPr>
          <p:cNvSpPr/>
          <p:nvPr/>
        </p:nvSpPr>
        <p:spPr>
          <a:xfrm>
            <a:off x="4860032" y="1964830"/>
            <a:ext cx="20882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366A9177-0DE7-44D1-96FB-0D219D0878C1}"/>
              </a:ext>
            </a:extLst>
          </p:cNvPr>
          <p:cNvSpPr/>
          <p:nvPr/>
        </p:nvSpPr>
        <p:spPr>
          <a:xfrm>
            <a:off x="5123862" y="1501395"/>
            <a:ext cx="2016224" cy="267478"/>
          </a:xfrm>
          <a:prstGeom prst="wedgeRectCallout">
            <a:avLst>
              <a:gd name="adj1" fmla="val 29810"/>
              <a:gd name="adj2" fmla="val 1175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 fork for stage1 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E2D976-6AEF-49D8-BB12-586F8175D431}"/>
              </a:ext>
            </a:extLst>
          </p:cNvPr>
          <p:cNvSpPr/>
          <p:nvPr/>
        </p:nvSpPr>
        <p:spPr>
          <a:xfrm>
            <a:off x="5069428" y="2891918"/>
            <a:ext cx="2382892" cy="22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87F880D-3707-43A1-B080-C0D40C187F3F}"/>
              </a:ext>
            </a:extLst>
          </p:cNvPr>
          <p:cNvSpPr/>
          <p:nvPr/>
        </p:nvSpPr>
        <p:spPr>
          <a:xfrm>
            <a:off x="5292080" y="3844964"/>
            <a:ext cx="2382892" cy="220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E3CFD477-3C76-4FD0-A9C2-C24B7A752AA2}"/>
              </a:ext>
            </a:extLst>
          </p:cNvPr>
          <p:cNvSpPr/>
          <p:nvPr/>
        </p:nvSpPr>
        <p:spPr>
          <a:xfrm>
            <a:off x="6948264" y="3046230"/>
            <a:ext cx="2160240" cy="552911"/>
          </a:xfrm>
          <a:prstGeom prst="wedgeRectCallout">
            <a:avLst>
              <a:gd name="adj1" fmla="val -63851"/>
              <a:gd name="adj2" fmla="val -138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Synchronization at the end of stage 2</a:t>
            </a:r>
            <a:endParaRPr lang="ko-KR" altLang="en-US" dirty="0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EBE0C442-FDB5-447E-8267-E84018DCC7F8}"/>
              </a:ext>
            </a:extLst>
          </p:cNvPr>
          <p:cNvSpPr/>
          <p:nvPr/>
        </p:nvSpPr>
        <p:spPr>
          <a:xfrm>
            <a:off x="6948264" y="4106396"/>
            <a:ext cx="2160240" cy="552911"/>
          </a:xfrm>
          <a:prstGeom prst="wedgeRectCallout">
            <a:avLst>
              <a:gd name="adj1" fmla="val -63851"/>
              <a:gd name="adj2" fmla="val -138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Synchronization at the end of stage 3</a:t>
            </a:r>
            <a:endParaRPr lang="ko-KR" altLang="en-US" dirty="0"/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5300478-8F76-45F3-81CD-501735C1C871}"/>
              </a:ext>
            </a:extLst>
          </p:cNvPr>
          <p:cNvSpPr/>
          <p:nvPr/>
        </p:nvSpPr>
        <p:spPr>
          <a:xfrm>
            <a:off x="6516216" y="2519709"/>
            <a:ext cx="1631982" cy="267478"/>
          </a:xfrm>
          <a:prstGeom prst="wedgeRectCallout">
            <a:avLst>
              <a:gd name="adj1" fmla="val -13268"/>
              <a:gd name="adj2" fmla="val 7403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Fork per block</a:t>
            </a:r>
            <a:endParaRPr lang="ko-KR" altLang="en-US" dirty="0"/>
          </a:p>
        </p:txBody>
      </p:sp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60DA9F97-4A8F-4B63-8497-EB1688B279D4}"/>
              </a:ext>
            </a:extLst>
          </p:cNvPr>
          <p:cNvSpPr/>
          <p:nvPr/>
        </p:nvSpPr>
        <p:spPr>
          <a:xfrm>
            <a:off x="4537670" y="3454575"/>
            <a:ext cx="1631982" cy="267478"/>
          </a:xfrm>
          <a:prstGeom prst="wedgeRectCallout">
            <a:avLst>
              <a:gd name="adj1" fmla="val -3541"/>
              <a:gd name="adj2" fmla="val 9539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Fork per block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016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CE8B32C-4957-47E2-80E6-38C3E233B6ED}"/>
              </a:ext>
            </a:extLst>
          </p:cNvPr>
          <p:cNvSpPr txBox="1"/>
          <p:nvPr/>
        </p:nvSpPr>
        <p:spPr>
          <a:xfrm>
            <a:off x="4338176" y="1378816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we can find                 satisfies under conditions, it can be reordered nicely.               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41B860-76F7-47BC-8687-5B3A5B54A91B}"/>
              </a:ext>
            </a:extLst>
          </p:cNvPr>
          <p:cNvSpPr/>
          <p:nvPr/>
        </p:nvSpPr>
        <p:spPr>
          <a:xfrm>
            <a:off x="2023725" y="2825913"/>
            <a:ext cx="1300239" cy="107960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9FAAE-9304-4BB0-AF83-FC6E1815C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D9B265-0910-4F2D-8AB1-9F002A45CD34}"/>
              </a:ext>
            </a:extLst>
          </p:cNvPr>
          <p:cNvSpPr/>
          <p:nvPr/>
        </p:nvSpPr>
        <p:spPr>
          <a:xfrm>
            <a:off x="644971" y="1571774"/>
            <a:ext cx="1300239" cy="107960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45C1EB-818F-4F5D-AF38-5736A1A8FCFA}"/>
              </a:ext>
            </a:extLst>
          </p:cNvPr>
          <p:cNvSpPr/>
          <p:nvPr/>
        </p:nvSpPr>
        <p:spPr>
          <a:xfrm>
            <a:off x="3446572" y="1641656"/>
            <a:ext cx="432048" cy="2165660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5CE299-3E8E-4768-880D-CBCC821CAF55}"/>
              </a:ext>
            </a:extLst>
          </p:cNvPr>
          <p:cNvSpPr/>
          <p:nvPr/>
        </p:nvSpPr>
        <p:spPr>
          <a:xfrm>
            <a:off x="703756" y="4044128"/>
            <a:ext cx="2520974" cy="375878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2E5E1-A990-4B6E-8994-4F949E4D8D19}"/>
              </a:ext>
            </a:extLst>
          </p:cNvPr>
          <p:cNvSpPr/>
          <p:nvPr/>
        </p:nvSpPr>
        <p:spPr>
          <a:xfrm>
            <a:off x="3446572" y="3994636"/>
            <a:ext cx="432048" cy="374774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DB4597-DA08-4FD5-9AAE-0F624D4EB238}"/>
              </a:ext>
            </a:extLst>
          </p:cNvPr>
          <p:cNvSpPr/>
          <p:nvPr/>
        </p:nvSpPr>
        <p:spPr>
          <a:xfrm>
            <a:off x="592115" y="1491630"/>
            <a:ext cx="1382402" cy="123730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AA9CAD-E83A-4588-8FAD-3BC45A455FF0}"/>
              </a:ext>
            </a:extLst>
          </p:cNvPr>
          <p:cNvSpPr/>
          <p:nvPr/>
        </p:nvSpPr>
        <p:spPr>
          <a:xfrm>
            <a:off x="1970097" y="2724486"/>
            <a:ext cx="1382402" cy="123730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ABF142-BD72-4D74-8BAD-5D0BD07C7568}"/>
              </a:ext>
            </a:extLst>
          </p:cNvPr>
          <p:cNvSpPr/>
          <p:nvPr/>
        </p:nvSpPr>
        <p:spPr>
          <a:xfrm>
            <a:off x="1957654" y="1491854"/>
            <a:ext cx="1382402" cy="123730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0D3F3D-DD4C-42B9-B3F0-6C4733F15AE9}"/>
              </a:ext>
            </a:extLst>
          </p:cNvPr>
          <p:cNvSpPr/>
          <p:nvPr/>
        </p:nvSpPr>
        <p:spPr>
          <a:xfrm>
            <a:off x="581841" y="2739636"/>
            <a:ext cx="1382402" cy="123730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3DBD31-E546-4D76-B281-03D15291E3DC}"/>
              </a:ext>
            </a:extLst>
          </p:cNvPr>
          <p:cNvSpPr/>
          <p:nvPr/>
        </p:nvSpPr>
        <p:spPr>
          <a:xfrm>
            <a:off x="578319" y="3987418"/>
            <a:ext cx="1396198" cy="45924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3B53D0-4D4F-4367-BC0E-01481C437C1A}"/>
              </a:ext>
            </a:extLst>
          </p:cNvPr>
          <p:cNvSpPr/>
          <p:nvPr/>
        </p:nvSpPr>
        <p:spPr>
          <a:xfrm>
            <a:off x="3340056" y="2724484"/>
            <a:ext cx="639038" cy="123730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EF20FC7-646A-4A20-828F-E91EF7C67A98}"/>
              </a:ext>
            </a:extLst>
          </p:cNvPr>
          <p:cNvSpPr/>
          <p:nvPr/>
        </p:nvSpPr>
        <p:spPr>
          <a:xfrm>
            <a:off x="3355575" y="3979475"/>
            <a:ext cx="623519" cy="46718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64" name="그림 31763">
            <a:extLst>
              <a:ext uri="{FF2B5EF4-FFF2-40B4-BE49-F238E27FC236}">
                <a16:creationId xmlns:a16="http://schemas.microsoft.com/office/drawing/2014/main" id="{22565B08-47CF-490C-AA2C-837470B6D3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30" y="2199157"/>
            <a:ext cx="4020434" cy="572795"/>
          </a:xfrm>
          <a:prstGeom prst="rect">
            <a:avLst/>
          </a:prstGeom>
        </p:spPr>
      </p:pic>
      <p:pic>
        <p:nvPicPr>
          <p:cNvPr id="31747" name="그림 31746">
            <a:extLst>
              <a:ext uri="{FF2B5EF4-FFF2-40B4-BE49-F238E27FC236}">
                <a16:creationId xmlns:a16="http://schemas.microsoft.com/office/drawing/2014/main" id="{FA08B233-3A49-44CC-AF9B-566EEE3D02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5" y="4131370"/>
            <a:ext cx="150857" cy="184381"/>
          </a:xfrm>
          <a:prstGeom prst="rect">
            <a:avLst/>
          </a:prstGeom>
        </p:spPr>
      </p:pic>
      <p:pic>
        <p:nvPicPr>
          <p:cNvPr id="31753" name="그림 31752">
            <a:extLst>
              <a:ext uri="{FF2B5EF4-FFF2-40B4-BE49-F238E27FC236}">
                <a16:creationId xmlns:a16="http://schemas.microsoft.com/office/drawing/2014/main" id="{AF88D415-1699-4978-B53A-4BA8793FF0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02" y="1982877"/>
            <a:ext cx="835047" cy="21638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034855E-7ACA-4C6C-970C-DBB8CA1300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9" y="1971288"/>
            <a:ext cx="252952" cy="216381"/>
          </a:xfrm>
          <a:prstGeom prst="rect">
            <a:avLst/>
          </a:prstGeom>
        </p:spPr>
      </p:pic>
      <p:pic>
        <p:nvPicPr>
          <p:cNvPr id="31751" name="그림 31750">
            <a:extLst>
              <a:ext uri="{FF2B5EF4-FFF2-40B4-BE49-F238E27FC236}">
                <a16:creationId xmlns:a16="http://schemas.microsoft.com/office/drawing/2014/main" id="{147E89AE-030D-4FF2-8350-3B7050C183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01" y="3176913"/>
            <a:ext cx="259047" cy="216381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214E73-22DC-4901-84CB-16CDA747357A}"/>
              </a:ext>
            </a:extLst>
          </p:cNvPr>
          <p:cNvSpPr/>
          <p:nvPr/>
        </p:nvSpPr>
        <p:spPr>
          <a:xfrm>
            <a:off x="1969651" y="3987418"/>
            <a:ext cx="1396198" cy="45924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E6EC29F-53FC-41CD-940C-AC4C6CB6B450}"/>
              </a:ext>
            </a:extLst>
          </p:cNvPr>
          <p:cNvSpPr/>
          <p:nvPr/>
        </p:nvSpPr>
        <p:spPr>
          <a:xfrm>
            <a:off x="3352499" y="1493615"/>
            <a:ext cx="639038" cy="123730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57" name="그림 31756">
            <a:extLst>
              <a:ext uri="{FF2B5EF4-FFF2-40B4-BE49-F238E27FC236}">
                <a16:creationId xmlns:a16="http://schemas.microsoft.com/office/drawing/2014/main" id="{45B72B41-61EB-4131-9871-B92FE933B32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36" y="2059834"/>
            <a:ext cx="726856" cy="216381"/>
          </a:xfrm>
          <a:prstGeom prst="rect">
            <a:avLst/>
          </a:prstGeom>
        </p:spPr>
      </p:pic>
      <p:pic>
        <p:nvPicPr>
          <p:cNvPr id="31759" name="그림 31758">
            <a:extLst>
              <a:ext uri="{FF2B5EF4-FFF2-40B4-BE49-F238E27FC236}">
                <a16:creationId xmlns:a16="http://schemas.microsoft.com/office/drawing/2014/main" id="{FB3EBE44-ED5D-482A-BDAA-36D95869D4C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52" y="3170382"/>
            <a:ext cx="726856" cy="21638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80AB7FA-C973-49B8-86EA-A365A6A2802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70" y="4131370"/>
            <a:ext cx="726856" cy="21638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8E2946F-6EE0-4657-A673-7E637F4ADB1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9" y="4115369"/>
            <a:ext cx="726856" cy="216381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1758378D-F958-49D1-BE42-09E0863476F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4" y="3257526"/>
            <a:ext cx="835047" cy="21638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62B4536-4340-4559-B583-716981D101A7}"/>
              </a:ext>
            </a:extLst>
          </p:cNvPr>
          <p:cNvSpPr txBox="1"/>
          <p:nvPr/>
        </p:nvSpPr>
        <p:spPr>
          <a:xfrm>
            <a:off x="4338176" y="2931629"/>
            <a:ext cx="4328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Nested dissection makes graph to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two bisection parts and small separator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Index of separators will be the biggest. </a:t>
            </a:r>
            <a:endParaRPr lang="ko-KR" altLang="en-US" dirty="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587D72F-2F28-40FF-ACA6-065BC091D05E}"/>
              </a:ext>
            </a:extLst>
          </p:cNvPr>
          <p:cNvGrpSpPr/>
          <p:nvPr/>
        </p:nvGrpSpPr>
        <p:grpSpPr>
          <a:xfrm>
            <a:off x="5904773" y="4014636"/>
            <a:ext cx="726856" cy="696039"/>
            <a:chOff x="6166242" y="1471985"/>
            <a:chExt cx="726856" cy="696039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04A4B381-E719-4F4E-821B-2CA3429163A8}"/>
                </a:ext>
              </a:extLst>
            </p:cNvPr>
            <p:cNvSpPr/>
            <p:nvPr/>
          </p:nvSpPr>
          <p:spPr>
            <a:xfrm>
              <a:off x="6166242" y="1471985"/>
              <a:ext cx="726856" cy="69603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CD6FA5F8-885D-418A-A0D3-76C800EEC15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241" y="1727813"/>
              <a:ext cx="150857" cy="184381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954ABA1-389B-4FA2-81DB-0E427C502679}"/>
              </a:ext>
            </a:extLst>
          </p:cNvPr>
          <p:cNvGrpSpPr/>
          <p:nvPr/>
        </p:nvGrpSpPr>
        <p:grpSpPr>
          <a:xfrm>
            <a:off x="4902662" y="4014636"/>
            <a:ext cx="726856" cy="696039"/>
            <a:chOff x="6221408" y="2828893"/>
            <a:chExt cx="726856" cy="696039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4AA0C713-CEBD-42CD-85B3-A78DB4A6F310}"/>
                </a:ext>
              </a:extLst>
            </p:cNvPr>
            <p:cNvSpPr/>
            <p:nvPr/>
          </p:nvSpPr>
          <p:spPr>
            <a:xfrm>
              <a:off x="6221408" y="2828893"/>
              <a:ext cx="726856" cy="69603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4EE44CB-01F2-4975-BABA-B38D4FE3386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22" y="3068722"/>
              <a:ext cx="252952" cy="216381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CE09BE9-9894-4E3D-9E17-F66C927AC5AC}"/>
              </a:ext>
            </a:extLst>
          </p:cNvPr>
          <p:cNvGrpSpPr/>
          <p:nvPr/>
        </p:nvGrpSpPr>
        <p:grpSpPr>
          <a:xfrm>
            <a:off x="6919628" y="4014636"/>
            <a:ext cx="726856" cy="696039"/>
            <a:chOff x="5004919" y="2880374"/>
            <a:chExt cx="726856" cy="696039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BA9316A-22F6-48A5-8567-977099B2449D}"/>
                </a:ext>
              </a:extLst>
            </p:cNvPr>
            <p:cNvSpPr/>
            <p:nvPr/>
          </p:nvSpPr>
          <p:spPr>
            <a:xfrm>
              <a:off x="5004919" y="2880374"/>
              <a:ext cx="726856" cy="69603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B84C5276-637D-4CC9-9F73-202A86ECB56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823" y="3151177"/>
              <a:ext cx="259047" cy="216381"/>
            </a:xfrm>
            <a:prstGeom prst="rect">
              <a:avLst/>
            </a:prstGeom>
          </p:spPr>
        </p:pic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76E6ABF8-2AEA-4FF9-92CC-DE2554C564EB}"/>
              </a:ext>
            </a:extLst>
          </p:cNvPr>
          <p:cNvCxnSpPr>
            <a:cxnSpLocks/>
            <a:stCxn id="101" idx="2"/>
            <a:endCxn id="104" idx="6"/>
          </p:cNvCxnSpPr>
          <p:nvPr/>
        </p:nvCxnSpPr>
        <p:spPr>
          <a:xfrm flipH="1">
            <a:off x="5629518" y="4362656"/>
            <a:ext cx="2752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1919FEF-7780-440D-A1F9-08B248A40477}"/>
              </a:ext>
            </a:extLst>
          </p:cNvPr>
          <p:cNvCxnSpPr>
            <a:cxnSpLocks/>
            <a:stCxn id="101" idx="6"/>
            <a:endCxn id="107" idx="2"/>
          </p:cNvCxnSpPr>
          <p:nvPr/>
        </p:nvCxnSpPr>
        <p:spPr>
          <a:xfrm>
            <a:off x="6631629" y="4362656"/>
            <a:ext cx="28799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2468672A-D383-4AAD-ACDE-BEF40690959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97" y="1447457"/>
            <a:ext cx="934095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81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5CE8B32C-4957-47E2-80E6-38C3E233B6ED}"/>
              </a:ext>
            </a:extLst>
          </p:cNvPr>
          <p:cNvSpPr txBox="1"/>
          <p:nvPr/>
        </p:nvSpPr>
        <p:spPr>
          <a:xfrm>
            <a:off x="4338176" y="1378816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we can find                 satisfies under conditions, it can be reordered nicely.               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341B860-76F7-47BC-8687-5B3A5B54A91B}"/>
              </a:ext>
            </a:extLst>
          </p:cNvPr>
          <p:cNvSpPr/>
          <p:nvPr/>
        </p:nvSpPr>
        <p:spPr>
          <a:xfrm>
            <a:off x="2023725" y="2825913"/>
            <a:ext cx="1300239" cy="107960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9FAAE-9304-4BB0-AF83-FC6E1815C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D9B265-0910-4F2D-8AB1-9F002A45CD34}"/>
              </a:ext>
            </a:extLst>
          </p:cNvPr>
          <p:cNvSpPr/>
          <p:nvPr/>
        </p:nvSpPr>
        <p:spPr>
          <a:xfrm>
            <a:off x="644971" y="1571774"/>
            <a:ext cx="1300239" cy="1079606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545C1EB-818F-4F5D-AF38-5736A1A8FCFA}"/>
              </a:ext>
            </a:extLst>
          </p:cNvPr>
          <p:cNvSpPr/>
          <p:nvPr/>
        </p:nvSpPr>
        <p:spPr>
          <a:xfrm>
            <a:off x="3446572" y="1641656"/>
            <a:ext cx="432048" cy="2165660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5CE299-3E8E-4768-880D-CBCC821CAF55}"/>
              </a:ext>
            </a:extLst>
          </p:cNvPr>
          <p:cNvSpPr/>
          <p:nvPr/>
        </p:nvSpPr>
        <p:spPr>
          <a:xfrm>
            <a:off x="703756" y="4044128"/>
            <a:ext cx="2520974" cy="375878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12E5E1-A990-4B6E-8994-4F949E4D8D19}"/>
              </a:ext>
            </a:extLst>
          </p:cNvPr>
          <p:cNvSpPr/>
          <p:nvPr/>
        </p:nvSpPr>
        <p:spPr>
          <a:xfrm>
            <a:off x="3446572" y="3994636"/>
            <a:ext cx="432048" cy="374774"/>
          </a:xfrm>
          <a:prstGeom prst="rect">
            <a:avLst/>
          </a:prstGeom>
          <a:solidFill>
            <a:srgbClr val="9AD3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1DB4597-DA08-4FD5-9AAE-0F624D4EB238}"/>
              </a:ext>
            </a:extLst>
          </p:cNvPr>
          <p:cNvSpPr/>
          <p:nvPr/>
        </p:nvSpPr>
        <p:spPr>
          <a:xfrm>
            <a:off x="592115" y="1491630"/>
            <a:ext cx="1382402" cy="123730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3AA9CAD-E83A-4588-8FAD-3BC45A455FF0}"/>
              </a:ext>
            </a:extLst>
          </p:cNvPr>
          <p:cNvSpPr/>
          <p:nvPr/>
        </p:nvSpPr>
        <p:spPr>
          <a:xfrm>
            <a:off x="1970097" y="2724486"/>
            <a:ext cx="1382402" cy="123730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ABF142-BD72-4D74-8BAD-5D0BD07C7568}"/>
              </a:ext>
            </a:extLst>
          </p:cNvPr>
          <p:cNvSpPr/>
          <p:nvPr/>
        </p:nvSpPr>
        <p:spPr>
          <a:xfrm>
            <a:off x="1957654" y="1491854"/>
            <a:ext cx="1382402" cy="123730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0D3F3D-DD4C-42B9-B3F0-6C4733F15AE9}"/>
              </a:ext>
            </a:extLst>
          </p:cNvPr>
          <p:cNvSpPr/>
          <p:nvPr/>
        </p:nvSpPr>
        <p:spPr>
          <a:xfrm>
            <a:off x="581841" y="2739636"/>
            <a:ext cx="1382402" cy="123730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3DBD31-E546-4D76-B281-03D15291E3DC}"/>
              </a:ext>
            </a:extLst>
          </p:cNvPr>
          <p:cNvSpPr/>
          <p:nvPr/>
        </p:nvSpPr>
        <p:spPr>
          <a:xfrm>
            <a:off x="578319" y="3987418"/>
            <a:ext cx="1396198" cy="45924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3B53D0-4D4F-4367-BC0E-01481C437C1A}"/>
              </a:ext>
            </a:extLst>
          </p:cNvPr>
          <p:cNvSpPr/>
          <p:nvPr/>
        </p:nvSpPr>
        <p:spPr>
          <a:xfrm>
            <a:off x="3340056" y="2724484"/>
            <a:ext cx="639038" cy="123730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EF20FC7-646A-4A20-828F-E91EF7C67A98}"/>
              </a:ext>
            </a:extLst>
          </p:cNvPr>
          <p:cNvSpPr/>
          <p:nvPr/>
        </p:nvSpPr>
        <p:spPr>
          <a:xfrm>
            <a:off x="3355575" y="3979475"/>
            <a:ext cx="623519" cy="46718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64" name="그림 31763">
            <a:extLst>
              <a:ext uri="{FF2B5EF4-FFF2-40B4-BE49-F238E27FC236}">
                <a16:creationId xmlns:a16="http://schemas.microsoft.com/office/drawing/2014/main" id="{22565B08-47CF-490C-AA2C-837470B6D3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530" y="2199157"/>
            <a:ext cx="4020434" cy="572795"/>
          </a:xfrm>
          <a:prstGeom prst="rect">
            <a:avLst/>
          </a:prstGeom>
        </p:spPr>
      </p:pic>
      <p:pic>
        <p:nvPicPr>
          <p:cNvPr id="31747" name="그림 31746">
            <a:extLst>
              <a:ext uri="{FF2B5EF4-FFF2-40B4-BE49-F238E27FC236}">
                <a16:creationId xmlns:a16="http://schemas.microsoft.com/office/drawing/2014/main" id="{FA08B233-3A49-44CC-AF9B-566EEE3D02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05" y="4131370"/>
            <a:ext cx="150857" cy="184381"/>
          </a:xfrm>
          <a:prstGeom prst="rect">
            <a:avLst/>
          </a:prstGeom>
        </p:spPr>
      </p:pic>
      <p:pic>
        <p:nvPicPr>
          <p:cNvPr id="31753" name="그림 31752">
            <a:extLst>
              <a:ext uri="{FF2B5EF4-FFF2-40B4-BE49-F238E27FC236}">
                <a16:creationId xmlns:a16="http://schemas.microsoft.com/office/drawing/2014/main" id="{AF88D415-1699-4978-B53A-4BA8793FF0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902" y="1982877"/>
            <a:ext cx="835047" cy="216381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8034855E-7ACA-4C6C-970C-DBB8CA1300C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9" y="1971288"/>
            <a:ext cx="252952" cy="216381"/>
          </a:xfrm>
          <a:prstGeom prst="rect">
            <a:avLst/>
          </a:prstGeom>
        </p:spPr>
      </p:pic>
      <p:pic>
        <p:nvPicPr>
          <p:cNvPr id="31751" name="그림 31750">
            <a:extLst>
              <a:ext uri="{FF2B5EF4-FFF2-40B4-BE49-F238E27FC236}">
                <a16:creationId xmlns:a16="http://schemas.microsoft.com/office/drawing/2014/main" id="{147E89AE-030D-4FF2-8350-3B7050C183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01" y="3176913"/>
            <a:ext cx="259047" cy="216381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CB214E73-22DC-4901-84CB-16CDA747357A}"/>
              </a:ext>
            </a:extLst>
          </p:cNvPr>
          <p:cNvSpPr/>
          <p:nvPr/>
        </p:nvSpPr>
        <p:spPr>
          <a:xfrm>
            <a:off x="1969651" y="3987418"/>
            <a:ext cx="1396198" cy="45924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E6EC29F-53FC-41CD-940C-AC4C6CB6B450}"/>
              </a:ext>
            </a:extLst>
          </p:cNvPr>
          <p:cNvSpPr/>
          <p:nvPr/>
        </p:nvSpPr>
        <p:spPr>
          <a:xfrm>
            <a:off x="3352499" y="1493615"/>
            <a:ext cx="639038" cy="123730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757" name="그림 31756">
            <a:extLst>
              <a:ext uri="{FF2B5EF4-FFF2-40B4-BE49-F238E27FC236}">
                <a16:creationId xmlns:a16="http://schemas.microsoft.com/office/drawing/2014/main" id="{45B72B41-61EB-4131-9871-B92FE933B32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36" y="2059834"/>
            <a:ext cx="726856" cy="216381"/>
          </a:xfrm>
          <a:prstGeom prst="rect">
            <a:avLst/>
          </a:prstGeom>
        </p:spPr>
      </p:pic>
      <p:pic>
        <p:nvPicPr>
          <p:cNvPr id="31759" name="그림 31758">
            <a:extLst>
              <a:ext uri="{FF2B5EF4-FFF2-40B4-BE49-F238E27FC236}">
                <a16:creationId xmlns:a16="http://schemas.microsoft.com/office/drawing/2014/main" id="{FB3EBE44-ED5D-482A-BDAA-36D95869D4C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952" y="3170382"/>
            <a:ext cx="726856" cy="21638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80AB7FA-C973-49B8-86EA-A365A6A2802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70" y="4131370"/>
            <a:ext cx="726856" cy="216381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68E2946F-6EE0-4657-A673-7E637F4ADB1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69" y="4115369"/>
            <a:ext cx="726856" cy="216381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1758378D-F958-49D1-BE42-09E0863476F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44" y="3257526"/>
            <a:ext cx="835047" cy="216381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B62B4536-4340-4559-B583-716981D101A7}"/>
              </a:ext>
            </a:extLst>
          </p:cNvPr>
          <p:cNvSpPr txBox="1"/>
          <p:nvPr/>
        </p:nvSpPr>
        <p:spPr>
          <a:xfrm>
            <a:off x="4338176" y="2931629"/>
            <a:ext cx="4328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Nested dissection makes graph to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two bisection parts and small separator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Index of separators will be the biggest. </a:t>
            </a:r>
            <a:endParaRPr lang="ko-KR" altLang="en-US" dirty="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587D72F-2F28-40FF-ACA6-065BC091D05E}"/>
              </a:ext>
            </a:extLst>
          </p:cNvPr>
          <p:cNvGrpSpPr/>
          <p:nvPr/>
        </p:nvGrpSpPr>
        <p:grpSpPr>
          <a:xfrm>
            <a:off x="5904773" y="4014636"/>
            <a:ext cx="726856" cy="696039"/>
            <a:chOff x="6166242" y="1471985"/>
            <a:chExt cx="726856" cy="696039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04A4B381-E719-4F4E-821B-2CA3429163A8}"/>
                </a:ext>
              </a:extLst>
            </p:cNvPr>
            <p:cNvSpPr/>
            <p:nvPr/>
          </p:nvSpPr>
          <p:spPr>
            <a:xfrm>
              <a:off x="6166242" y="1471985"/>
              <a:ext cx="726856" cy="69603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CD6FA5F8-885D-418A-A0D3-76C800EEC158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241" y="1727813"/>
              <a:ext cx="150857" cy="184381"/>
            </a:xfrm>
            <a:prstGeom prst="rect">
              <a:avLst/>
            </a:prstGeom>
          </p:spPr>
        </p:pic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7954ABA1-389B-4FA2-81DB-0E427C502679}"/>
              </a:ext>
            </a:extLst>
          </p:cNvPr>
          <p:cNvGrpSpPr/>
          <p:nvPr/>
        </p:nvGrpSpPr>
        <p:grpSpPr>
          <a:xfrm>
            <a:off x="4902662" y="4014636"/>
            <a:ext cx="726856" cy="696039"/>
            <a:chOff x="6221408" y="2828893"/>
            <a:chExt cx="726856" cy="696039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4AA0C713-CEBD-42CD-85B3-A78DB4A6F310}"/>
                </a:ext>
              </a:extLst>
            </p:cNvPr>
            <p:cNvSpPr/>
            <p:nvPr/>
          </p:nvSpPr>
          <p:spPr>
            <a:xfrm>
              <a:off x="6221408" y="2828893"/>
              <a:ext cx="726856" cy="69603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54EE44CB-01F2-4975-BABA-B38D4FE3386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22" y="3068722"/>
              <a:ext cx="252952" cy="216381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CE09BE9-9894-4E3D-9E17-F66C927AC5AC}"/>
              </a:ext>
            </a:extLst>
          </p:cNvPr>
          <p:cNvGrpSpPr/>
          <p:nvPr/>
        </p:nvGrpSpPr>
        <p:grpSpPr>
          <a:xfrm>
            <a:off x="6919628" y="4014636"/>
            <a:ext cx="726856" cy="696039"/>
            <a:chOff x="5004919" y="2880374"/>
            <a:chExt cx="726856" cy="696039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4BA9316A-22F6-48A5-8567-977099B2449D}"/>
                </a:ext>
              </a:extLst>
            </p:cNvPr>
            <p:cNvSpPr/>
            <p:nvPr/>
          </p:nvSpPr>
          <p:spPr>
            <a:xfrm>
              <a:off x="5004919" y="2880374"/>
              <a:ext cx="726856" cy="696039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B84C5276-637D-4CC9-9F73-202A86ECB56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8823" y="3151177"/>
              <a:ext cx="259047" cy="216381"/>
            </a:xfrm>
            <a:prstGeom prst="rect">
              <a:avLst/>
            </a:prstGeom>
          </p:spPr>
        </p:pic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76E6ABF8-2AEA-4FF9-92CC-DE2554C564EB}"/>
              </a:ext>
            </a:extLst>
          </p:cNvPr>
          <p:cNvCxnSpPr>
            <a:cxnSpLocks/>
            <a:stCxn id="101" idx="2"/>
            <a:endCxn id="104" idx="6"/>
          </p:cNvCxnSpPr>
          <p:nvPr/>
        </p:nvCxnSpPr>
        <p:spPr>
          <a:xfrm flipH="1">
            <a:off x="5629518" y="4362656"/>
            <a:ext cx="27525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B1919FEF-7780-440D-A1F9-08B248A40477}"/>
              </a:ext>
            </a:extLst>
          </p:cNvPr>
          <p:cNvCxnSpPr>
            <a:cxnSpLocks/>
            <a:stCxn id="101" idx="6"/>
            <a:endCxn id="107" idx="2"/>
          </p:cNvCxnSpPr>
          <p:nvPr/>
        </p:nvCxnSpPr>
        <p:spPr>
          <a:xfrm>
            <a:off x="6631629" y="4362656"/>
            <a:ext cx="28799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2468672A-D383-4AAD-ACDE-BEF40690959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97" y="1447457"/>
            <a:ext cx="934095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7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B7E09-D156-41EF-B1D2-857A06832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CAF04929-8910-47D5-9082-A528CF6106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5" y="1186352"/>
            <a:ext cx="2707379" cy="359536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325142A-2526-4B0A-9C7B-AD82942315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82138"/>
            <a:ext cx="4038096" cy="5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888958" y="1713564"/>
            <a:ext cx="7091223" cy="738550"/>
            <a:chOff x="2287241" y="1745321"/>
            <a:chExt cx="4599192" cy="972468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0" y="1745321"/>
              <a:ext cx="4576856" cy="64633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Background	</a:t>
              </a:r>
            </a:p>
            <a:p>
              <a:pPr>
                <a:defRPr/>
              </a:pP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87241" y="2231480"/>
              <a:ext cx="4599192" cy="48630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Classic Floyd-</a:t>
              </a:r>
              <a:r>
                <a:rPr lang="en-US" alt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Warshall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algorithm, Min-Plus matrix multiplication, etc..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직사각형 39"/>
          <p:cNvSpPr/>
          <p:nvPr/>
        </p:nvSpPr>
        <p:spPr>
          <a:xfrm>
            <a:off x="2509438" y="2911284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32" name="직사각형 39"/>
          <p:cNvSpPr/>
          <p:nvPr/>
        </p:nvSpPr>
        <p:spPr>
          <a:xfrm>
            <a:off x="2509438" y="3835806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122" name="Group 8">
            <a:extLst>
              <a:ext uri="{FF2B5EF4-FFF2-40B4-BE49-F238E27FC236}">
                <a16:creationId xmlns:a16="http://schemas.microsoft.com/office/drawing/2014/main" id="{960CDDD6-91D7-46DA-A706-8BF3033FE4EA}"/>
              </a:ext>
            </a:extLst>
          </p:cNvPr>
          <p:cNvGrpSpPr/>
          <p:nvPr/>
        </p:nvGrpSpPr>
        <p:grpSpPr>
          <a:xfrm>
            <a:off x="1907704" y="1043414"/>
            <a:ext cx="6912767" cy="686588"/>
            <a:chOff x="2299400" y="1781114"/>
            <a:chExt cx="4576856" cy="847955"/>
          </a:xfrm>
        </p:grpSpPr>
        <p:sp>
          <p:nvSpPr>
            <p:cNvPr id="123" name="TextBox 10">
              <a:extLst>
                <a:ext uri="{FF2B5EF4-FFF2-40B4-BE49-F238E27FC236}">
                  <a16:creationId xmlns:a16="http://schemas.microsoft.com/office/drawing/2014/main" id="{715F6556-8704-4A2A-A031-116201C854F1}"/>
                </a:ext>
              </a:extLst>
            </p:cNvPr>
            <p:cNvSpPr txBox="1"/>
            <p:nvPr/>
          </p:nvSpPr>
          <p:spPr bwMode="auto">
            <a:xfrm>
              <a:off x="2299400" y="1781114"/>
              <a:ext cx="4576856" cy="369332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</a:p>
          </p:txBody>
        </p:sp>
        <p:sp>
          <p:nvSpPr>
            <p:cNvPr id="124" name="TextBox 12">
              <a:extLst>
                <a:ext uri="{FF2B5EF4-FFF2-40B4-BE49-F238E27FC236}">
                  <a16:creationId xmlns:a16="http://schemas.microsoft.com/office/drawing/2014/main" id="{5CEAEB90-40B1-49B9-A310-04686010BE78}"/>
                </a:ext>
              </a:extLst>
            </p:cNvPr>
            <p:cNvSpPr txBox="1"/>
            <p:nvPr/>
          </p:nvSpPr>
          <p:spPr bwMode="auto">
            <a:xfrm>
              <a:off x="2299400" y="2172934"/>
              <a:ext cx="4576856" cy="45613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Notations and classic algorithms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5" name="Group 8">
            <a:extLst>
              <a:ext uri="{FF2B5EF4-FFF2-40B4-BE49-F238E27FC236}">
                <a16:creationId xmlns:a16="http://schemas.microsoft.com/office/drawing/2014/main" id="{9675F2A5-C261-47EB-B464-4055CF33D6CE}"/>
              </a:ext>
            </a:extLst>
          </p:cNvPr>
          <p:cNvGrpSpPr/>
          <p:nvPr/>
        </p:nvGrpSpPr>
        <p:grpSpPr>
          <a:xfrm>
            <a:off x="1907704" y="2452057"/>
            <a:ext cx="7056784" cy="738550"/>
            <a:chOff x="2299400" y="1745321"/>
            <a:chExt cx="4576856" cy="972468"/>
          </a:xfrm>
        </p:grpSpPr>
        <p:sp>
          <p:nvSpPr>
            <p:cNvPr id="126" name="TextBox 10">
              <a:extLst>
                <a:ext uri="{FF2B5EF4-FFF2-40B4-BE49-F238E27FC236}">
                  <a16:creationId xmlns:a16="http://schemas.microsoft.com/office/drawing/2014/main" id="{E25EBEBF-DB9E-44AF-8595-3424206E9179}"/>
                </a:ext>
              </a:extLst>
            </p:cNvPr>
            <p:cNvSpPr txBox="1"/>
            <p:nvPr/>
          </p:nvSpPr>
          <p:spPr bwMode="auto">
            <a:xfrm>
              <a:off x="2299400" y="1745321"/>
              <a:ext cx="4576856" cy="48630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Supernodal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Floyd-</a:t>
              </a:r>
              <a:r>
                <a:rPr lang="en-US" altLang="ko-KR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Warshall</a:t>
              </a:r>
              <a:endPara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7" name="TextBox 12">
              <a:extLst>
                <a:ext uri="{FF2B5EF4-FFF2-40B4-BE49-F238E27FC236}">
                  <a16:creationId xmlns:a16="http://schemas.microsoft.com/office/drawing/2014/main" id="{87871064-F229-4568-8BFD-6D66D0D4EF5D}"/>
                </a:ext>
              </a:extLst>
            </p:cNvPr>
            <p:cNvSpPr txBox="1"/>
            <p:nvPr/>
          </p:nvSpPr>
          <p:spPr bwMode="auto">
            <a:xfrm>
              <a:off x="2299400" y="2231480"/>
              <a:ext cx="4576856" cy="48630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method which this paper provide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8" name="Group 8">
            <a:extLst>
              <a:ext uri="{FF2B5EF4-FFF2-40B4-BE49-F238E27FC236}">
                <a16:creationId xmlns:a16="http://schemas.microsoft.com/office/drawing/2014/main" id="{6D666B46-9488-41C4-9992-872676A3DC4B}"/>
              </a:ext>
            </a:extLst>
          </p:cNvPr>
          <p:cNvGrpSpPr/>
          <p:nvPr/>
        </p:nvGrpSpPr>
        <p:grpSpPr>
          <a:xfrm>
            <a:off x="1907704" y="3143932"/>
            <a:ext cx="7056784" cy="738550"/>
            <a:chOff x="2299400" y="1745321"/>
            <a:chExt cx="4576856" cy="972468"/>
          </a:xfrm>
        </p:grpSpPr>
        <p:sp>
          <p:nvSpPr>
            <p:cNvPr id="129" name="TextBox 10">
              <a:extLst>
                <a:ext uri="{FF2B5EF4-FFF2-40B4-BE49-F238E27FC236}">
                  <a16:creationId xmlns:a16="http://schemas.microsoft.com/office/drawing/2014/main" id="{25DFC7DE-B0F9-4201-88A1-29B6D6FD28FA}"/>
                </a:ext>
              </a:extLst>
            </p:cNvPr>
            <p:cNvSpPr txBox="1"/>
            <p:nvPr/>
          </p:nvSpPr>
          <p:spPr bwMode="auto">
            <a:xfrm>
              <a:off x="2299400" y="1745321"/>
              <a:ext cx="4576856" cy="48630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Asymptotic analysis</a:t>
              </a:r>
            </a:p>
          </p:txBody>
        </p:sp>
        <p:sp>
          <p:nvSpPr>
            <p:cNvPr id="130" name="TextBox 12">
              <a:extLst>
                <a:ext uri="{FF2B5EF4-FFF2-40B4-BE49-F238E27FC236}">
                  <a16:creationId xmlns:a16="http://schemas.microsoft.com/office/drawing/2014/main" id="{5A3001FB-B21E-4B9E-B58F-8789EB6F7329}"/>
                </a:ext>
              </a:extLst>
            </p:cNvPr>
            <p:cNvSpPr txBox="1"/>
            <p:nvPr/>
          </p:nvSpPr>
          <p:spPr bwMode="auto">
            <a:xfrm>
              <a:off x="2299400" y="2231480"/>
              <a:ext cx="4576856" cy="48630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numeric analysis of speed-up and efficiency.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1" name="Group 8">
            <a:extLst>
              <a:ext uri="{FF2B5EF4-FFF2-40B4-BE49-F238E27FC236}">
                <a16:creationId xmlns:a16="http://schemas.microsoft.com/office/drawing/2014/main" id="{E249926E-0158-4875-9C47-06687A073AC2}"/>
              </a:ext>
            </a:extLst>
          </p:cNvPr>
          <p:cNvGrpSpPr/>
          <p:nvPr/>
        </p:nvGrpSpPr>
        <p:grpSpPr>
          <a:xfrm>
            <a:off x="1923397" y="3882482"/>
            <a:ext cx="7056784" cy="738550"/>
            <a:chOff x="2299400" y="1745321"/>
            <a:chExt cx="4576856" cy="972468"/>
          </a:xfrm>
        </p:grpSpPr>
        <p:sp>
          <p:nvSpPr>
            <p:cNvPr id="132" name="TextBox 10">
              <a:extLst>
                <a:ext uri="{FF2B5EF4-FFF2-40B4-BE49-F238E27FC236}">
                  <a16:creationId xmlns:a16="http://schemas.microsoft.com/office/drawing/2014/main" id="{C1168BC4-86F6-4266-BDFE-79D0B9C8F430}"/>
                </a:ext>
              </a:extLst>
            </p:cNvPr>
            <p:cNvSpPr txBox="1"/>
            <p:nvPr/>
          </p:nvSpPr>
          <p:spPr bwMode="auto">
            <a:xfrm>
              <a:off x="2299400" y="1745321"/>
              <a:ext cx="4576856" cy="48630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Conclusion</a:t>
              </a:r>
            </a:p>
          </p:txBody>
        </p:sp>
        <p:sp>
          <p:nvSpPr>
            <p:cNvPr id="133" name="TextBox 12">
              <a:extLst>
                <a:ext uri="{FF2B5EF4-FFF2-40B4-BE49-F238E27FC236}">
                  <a16:creationId xmlns:a16="http://schemas.microsoft.com/office/drawing/2014/main" id="{816E6A8C-D31C-4EC9-82E4-3D8707F5F624}"/>
                </a:ext>
              </a:extLst>
            </p:cNvPr>
            <p:cNvSpPr txBox="1"/>
            <p:nvPr/>
          </p:nvSpPr>
          <p:spPr bwMode="auto">
            <a:xfrm>
              <a:off x="2299400" y="2231480"/>
              <a:ext cx="4576856" cy="48630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The experiments and results..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B7E09-D156-41EF-B1D2-857A06832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CAF04929-8910-47D5-9082-A528CF6106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5" y="1186352"/>
            <a:ext cx="2707379" cy="359536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325142A-2526-4B0A-9C7B-AD82942315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82138"/>
            <a:ext cx="4038096" cy="5577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0202C01-9719-4108-8DFC-0FC4506F9AB3}"/>
              </a:ext>
            </a:extLst>
          </p:cNvPr>
          <p:cNvSpPr/>
          <p:nvPr/>
        </p:nvSpPr>
        <p:spPr>
          <a:xfrm>
            <a:off x="5292080" y="1152644"/>
            <a:ext cx="1027546" cy="13644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84282E-DE9F-4843-80FF-495069DD0E3E}"/>
              </a:ext>
            </a:extLst>
          </p:cNvPr>
          <p:cNvSpPr/>
          <p:nvPr/>
        </p:nvSpPr>
        <p:spPr>
          <a:xfrm>
            <a:off x="6330253" y="2517067"/>
            <a:ext cx="1027546" cy="13644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14CE00-D3AF-4E16-8126-335F5FA5A648}"/>
              </a:ext>
            </a:extLst>
          </p:cNvPr>
          <p:cNvSpPr/>
          <p:nvPr/>
        </p:nvSpPr>
        <p:spPr>
          <a:xfrm>
            <a:off x="7323301" y="3867402"/>
            <a:ext cx="776140" cy="9480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3A84F6B-0CAD-4529-83D0-FFB7EDC33571}"/>
              </a:ext>
            </a:extLst>
          </p:cNvPr>
          <p:cNvSpPr/>
          <p:nvPr/>
        </p:nvSpPr>
        <p:spPr>
          <a:xfrm>
            <a:off x="4364651" y="1491630"/>
            <a:ext cx="648071" cy="557714"/>
          </a:xfrm>
          <a:prstGeom prst="wedgeRectCallout">
            <a:avLst>
              <a:gd name="adj1" fmla="val 82287"/>
              <a:gd name="adj2" fmla="val 32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904674-F5D3-4524-9316-8F68A771DDF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74" y="1673115"/>
            <a:ext cx="227657" cy="194743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AE69DE94-3704-487D-894D-58A6BEA88FC9}"/>
              </a:ext>
            </a:extLst>
          </p:cNvPr>
          <p:cNvSpPr/>
          <p:nvPr/>
        </p:nvSpPr>
        <p:spPr>
          <a:xfrm>
            <a:off x="5313469" y="2859782"/>
            <a:ext cx="648071" cy="557714"/>
          </a:xfrm>
          <a:prstGeom prst="wedgeRectCallout">
            <a:avLst>
              <a:gd name="adj1" fmla="val 82287"/>
              <a:gd name="adj2" fmla="val 32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59B5C4D-28A1-440D-9715-642DF8B8A3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93" y="3041267"/>
            <a:ext cx="233143" cy="194743"/>
          </a:xfrm>
          <a:prstGeom prst="rect">
            <a:avLst/>
          </a:prstGeom>
        </p:spPr>
      </p:pic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EC9C8B38-DFB4-46B2-A130-F0BF79D39183}"/>
              </a:ext>
            </a:extLst>
          </p:cNvPr>
          <p:cNvSpPr/>
          <p:nvPr/>
        </p:nvSpPr>
        <p:spPr>
          <a:xfrm>
            <a:off x="6350998" y="4257707"/>
            <a:ext cx="648071" cy="557714"/>
          </a:xfrm>
          <a:prstGeom prst="wedgeRectCallout">
            <a:avLst>
              <a:gd name="adj1" fmla="val 82287"/>
              <a:gd name="adj2" fmla="val 32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62CA98-D1B7-4643-A832-1312750E4AE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21" y="4443958"/>
            <a:ext cx="135771" cy="1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92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B7E09-D156-41EF-B1D2-857A06832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CAF04929-8910-47D5-9082-A528CF6106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5" y="1186352"/>
            <a:ext cx="2707379" cy="359536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325142A-2526-4B0A-9C7B-AD82942315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82138"/>
            <a:ext cx="4038096" cy="5577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14A337-3D9C-40AE-A6E1-FD3C52C7A7B4}"/>
              </a:ext>
            </a:extLst>
          </p:cNvPr>
          <p:cNvSpPr/>
          <p:nvPr/>
        </p:nvSpPr>
        <p:spPr>
          <a:xfrm>
            <a:off x="6300192" y="1114747"/>
            <a:ext cx="1027546" cy="14197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50DA581-525B-49FB-A2E1-E018DD3C60A9}"/>
              </a:ext>
            </a:extLst>
          </p:cNvPr>
          <p:cNvSpPr/>
          <p:nvPr/>
        </p:nvSpPr>
        <p:spPr>
          <a:xfrm>
            <a:off x="4271505" y="1419622"/>
            <a:ext cx="1830178" cy="679911"/>
          </a:xfrm>
          <a:prstGeom prst="wedgeRectCallout">
            <a:avLst>
              <a:gd name="adj1" fmla="val 62594"/>
              <a:gd name="adj2" fmla="val 1839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 intersection</a:t>
            </a:r>
          </a:p>
          <a:p>
            <a:pPr algn="ctr"/>
            <a:r>
              <a:rPr lang="en-US" altLang="ko-KR" dirty="0"/>
              <a:t>Empty space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566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B7E09-D156-41EF-B1D2-857A06832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CAF04929-8910-47D5-9082-A528CF6106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5" y="1186352"/>
            <a:ext cx="2707379" cy="359536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325142A-2526-4B0A-9C7B-AD82942315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82138"/>
            <a:ext cx="4038096" cy="55771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ABA0CD24-CF2B-4244-A51F-38B353C9D30F}"/>
              </a:ext>
            </a:extLst>
          </p:cNvPr>
          <p:cNvSpPr/>
          <p:nvPr/>
        </p:nvSpPr>
        <p:spPr>
          <a:xfrm>
            <a:off x="1488470" y="2954226"/>
            <a:ext cx="926114" cy="309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07008C-9E15-49A9-8703-709B5BB873B1}"/>
              </a:ext>
            </a:extLst>
          </p:cNvPr>
          <p:cNvSpPr/>
          <p:nvPr/>
        </p:nvSpPr>
        <p:spPr>
          <a:xfrm>
            <a:off x="3782736" y="2903787"/>
            <a:ext cx="1080120" cy="3691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DB7FA8-0771-4D80-872A-5B52FDD43604}"/>
              </a:ext>
            </a:extLst>
          </p:cNvPr>
          <p:cNvSpPr/>
          <p:nvPr/>
        </p:nvSpPr>
        <p:spPr>
          <a:xfrm>
            <a:off x="2558595" y="2890853"/>
            <a:ext cx="1010946" cy="369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4DE31E-FC8D-47D9-8B93-EEA830377459}"/>
              </a:ext>
            </a:extLst>
          </p:cNvPr>
          <p:cNvSpPr/>
          <p:nvPr/>
        </p:nvSpPr>
        <p:spPr>
          <a:xfrm>
            <a:off x="5344654" y="1135367"/>
            <a:ext cx="1027546" cy="1368152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76DE96-18A4-4AA6-A214-20E11E0699B5}"/>
              </a:ext>
            </a:extLst>
          </p:cNvPr>
          <p:cNvSpPr/>
          <p:nvPr/>
        </p:nvSpPr>
        <p:spPr>
          <a:xfrm>
            <a:off x="6372200" y="1152644"/>
            <a:ext cx="1027546" cy="13644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83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6B7E09-D156-41EF-B1D2-857A06832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CAF04929-8910-47D5-9082-A528CF6106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35" y="1186352"/>
            <a:ext cx="2707379" cy="359536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325142A-2526-4B0A-9C7B-AD82942315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82138"/>
            <a:ext cx="4038096" cy="557714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ABA0CD24-CF2B-4244-A51F-38B353C9D30F}"/>
              </a:ext>
            </a:extLst>
          </p:cNvPr>
          <p:cNvSpPr/>
          <p:nvPr/>
        </p:nvSpPr>
        <p:spPr>
          <a:xfrm>
            <a:off x="1488470" y="2954226"/>
            <a:ext cx="926114" cy="3090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07008C-9E15-49A9-8703-709B5BB873B1}"/>
              </a:ext>
            </a:extLst>
          </p:cNvPr>
          <p:cNvSpPr/>
          <p:nvPr/>
        </p:nvSpPr>
        <p:spPr>
          <a:xfrm>
            <a:off x="3782736" y="2903787"/>
            <a:ext cx="1080120" cy="3691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CDB7FA8-0771-4D80-872A-5B52FDD43604}"/>
              </a:ext>
            </a:extLst>
          </p:cNvPr>
          <p:cNvSpPr/>
          <p:nvPr/>
        </p:nvSpPr>
        <p:spPr>
          <a:xfrm>
            <a:off x="2558595" y="2890853"/>
            <a:ext cx="1010946" cy="369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A4DE31E-FC8D-47D9-8B93-EEA830377459}"/>
              </a:ext>
            </a:extLst>
          </p:cNvPr>
          <p:cNvSpPr/>
          <p:nvPr/>
        </p:nvSpPr>
        <p:spPr>
          <a:xfrm>
            <a:off x="5344654" y="1135367"/>
            <a:ext cx="1027546" cy="1368152"/>
          </a:xfrm>
          <a:prstGeom prst="rect">
            <a:avLst/>
          </a:prstGeom>
          <a:noFill/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7549B19-99AE-49DF-837A-4E018DC97DAD}"/>
              </a:ext>
            </a:extLst>
          </p:cNvPr>
          <p:cNvSpPr/>
          <p:nvPr/>
        </p:nvSpPr>
        <p:spPr>
          <a:xfrm>
            <a:off x="1877065" y="2302790"/>
            <a:ext cx="1843368" cy="288033"/>
          </a:xfrm>
          <a:prstGeom prst="wedgeRectCallout">
            <a:avLst>
              <a:gd name="adj1" fmla="val 32876"/>
              <a:gd name="adj2" fmla="val 10979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This an infinity.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976DE96-18A4-4AA6-A214-20E11E0699B5}"/>
              </a:ext>
            </a:extLst>
          </p:cNvPr>
          <p:cNvSpPr/>
          <p:nvPr/>
        </p:nvSpPr>
        <p:spPr>
          <a:xfrm>
            <a:off x="6372200" y="1152644"/>
            <a:ext cx="1027546" cy="13644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074DC05F-A9E5-499E-B2EC-9743A3F8C3E5}"/>
              </a:ext>
            </a:extLst>
          </p:cNvPr>
          <p:cNvSpPr/>
          <p:nvPr/>
        </p:nvSpPr>
        <p:spPr>
          <a:xfrm>
            <a:off x="899592" y="3686668"/>
            <a:ext cx="1843368" cy="288033"/>
          </a:xfrm>
          <a:prstGeom prst="wedgeRectCallout">
            <a:avLst>
              <a:gd name="adj1" fmla="val 20866"/>
              <a:gd name="adj2" fmla="val -18093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This an infinity.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960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타원 85">
            <a:extLst>
              <a:ext uri="{FF2B5EF4-FFF2-40B4-BE49-F238E27FC236}">
                <a16:creationId xmlns:a16="http://schemas.microsoft.com/office/drawing/2014/main" id="{ACC3613D-4DF8-44A5-BAD0-B837F36D7D78}"/>
              </a:ext>
            </a:extLst>
          </p:cNvPr>
          <p:cNvSpPr/>
          <p:nvPr/>
        </p:nvSpPr>
        <p:spPr>
          <a:xfrm>
            <a:off x="225191" y="2289925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1554549-A152-47D9-879D-FCE05BD675A3}"/>
              </a:ext>
            </a:extLst>
          </p:cNvPr>
          <p:cNvSpPr/>
          <p:nvPr/>
        </p:nvSpPr>
        <p:spPr>
          <a:xfrm>
            <a:off x="2311860" y="2284651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ADC3EC84-3AA5-42B1-A154-424743B52494}"/>
              </a:ext>
            </a:extLst>
          </p:cNvPr>
          <p:cNvSpPr/>
          <p:nvPr/>
        </p:nvSpPr>
        <p:spPr>
          <a:xfrm>
            <a:off x="510230" y="1289214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18DE731-4740-46BD-AD0F-FBF5D59D0A70}"/>
              </a:ext>
            </a:extLst>
          </p:cNvPr>
          <p:cNvSpPr/>
          <p:nvPr/>
        </p:nvSpPr>
        <p:spPr>
          <a:xfrm>
            <a:off x="166431" y="3265655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48183D2-2D7A-46EE-B532-5810D707A339}"/>
              </a:ext>
            </a:extLst>
          </p:cNvPr>
          <p:cNvSpPr/>
          <p:nvPr/>
        </p:nvSpPr>
        <p:spPr>
          <a:xfrm>
            <a:off x="1044999" y="3265655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8C41522-1A1E-4E0F-90FF-380A7C8C8D94}"/>
              </a:ext>
            </a:extLst>
          </p:cNvPr>
          <p:cNvSpPr/>
          <p:nvPr/>
        </p:nvSpPr>
        <p:spPr>
          <a:xfrm>
            <a:off x="2290156" y="3265655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BFDA8180-FFB1-4AD7-8D85-496D5FD3DC68}"/>
              </a:ext>
            </a:extLst>
          </p:cNvPr>
          <p:cNvSpPr/>
          <p:nvPr/>
        </p:nvSpPr>
        <p:spPr>
          <a:xfrm>
            <a:off x="3168724" y="3265655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9FAAE-9304-4BB0-AF83-FC6E1815C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3E4D2EAA-D67D-4A18-91B3-D03D9F1D88BA}"/>
              </a:ext>
            </a:extLst>
          </p:cNvPr>
          <p:cNvSpPr/>
          <p:nvPr/>
        </p:nvSpPr>
        <p:spPr>
          <a:xfrm>
            <a:off x="350417" y="2369207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157B557-331A-4F6B-80B0-85ECC42F111D}"/>
              </a:ext>
            </a:extLst>
          </p:cNvPr>
          <p:cNvSpPr/>
          <p:nvPr/>
        </p:nvSpPr>
        <p:spPr>
          <a:xfrm>
            <a:off x="998489" y="2369207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A0BB3CF-5E3F-4F26-968D-0529ED52995A}"/>
              </a:ext>
            </a:extLst>
          </p:cNvPr>
          <p:cNvSpPr/>
          <p:nvPr/>
        </p:nvSpPr>
        <p:spPr>
          <a:xfrm>
            <a:off x="2419858" y="23485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F6DAF65-29F8-413B-90B6-13643D577F90}"/>
              </a:ext>
            </a:extLst>
          </p:cNvPr>
          <p:cNvSpPr/>
          <p:nvPr/>
        </p:nvSpPr>
        <p:spPr>
          <a:xfrm>
            <a:off x="3067930" y="23485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F08963B6-23E2-4C60-90A1-1DDF38F34159}"/>
              </a:ext>
            </a:extLst>
          </p:cNvPr>
          <p:cNvSpPr/>
          <p:nvPr/>
        </p:nvSpPr>
        <p:spPr>
          <a:xfrm>
            <a:off x="1979712" y="136992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0115479-11CD-4132-90A5-812071BEC1E9}"/>
              </a:ext>
            </a:extLst>
          </p:cNvPr>
          <p:cNvSpPr/>
          <p:nvPr/>
        </p:nvSpPr>
        <p:spPr>
          <a:xfrm>
            <a:off x="2627784" y="136992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DC1AC6F-2CBF-4296-8DC8-CECB68A66615}"/>
              </a:ext>
            </a:extLst>
          </p:cNvPr>
          <p:cNvSpPr/>
          <p:nvPr/>
        </p:nvSpPr>
        <p:spPr>
          <a:xfrm>
            <a:off x="674453" y="136992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D188ADC0-8708-44B4-BF5E-41D37C45161B}"/>
              </a:ext>
            </a:extLst>
          </p:cNvPr>
          <p:cNvSpPr/>
          <p:nvPr/>
        </p:nvSpPr>
        <p:spPr>
          <a:xfrm>
            <a:off x="1322525" y="136992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EA77DDD-B075-4CD4-9215-10EA16F321F1}"/>
              </a:ext>
            </a:extLst>
          </p:cNvPr>
          <p:cNvCxnSpPr>
            <a:cxnSpLocks/>
            <a:stCxn id="86" idx="0"/>
            <a:endCxn id="88" idx="4"/>
          </p:cNvCxnSpPr>
          <p:nvPr/>
        </p:nvCxnSpPr>
        <p:spPr>
          <a:xfrm flipV="1">
            <a:off x="1030527" y="2097055"/>
            <a:ext cx="987148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56D31176-17CA-4FE3-9762-CB1EE7B2F5BE}"/>
              </a:ext>
            </a:extLst>
          </p:cNvPr>
          <p:cNvCxnSpPr>
            <a:cxnSpLocks/>
            <a:stCxn id="87" idx="0"/>
            <a:endCxn id="88" idx="4"/>
          </p:cNvCxnSpPr>
          <p:nvPr/>
        </p:nvCxnSpPr>
        <p:spPr>
          <a:xfrm flipH="1" flipV="1">
            <a:off x="2017675" y="2097055"/>
            <a:ext cx="1086420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A337328-1905-4163-A381-DB6D643B3BFD}"/>
              </a:ext>
            </a:extLst>
          </p:cNvPr>
          <p:cNvCxnSpPr>
            <a:cxnSpLocks/>
            <a:stCxn id="113" idx="0"/>
            <a:endCxn id="86" idx="4"/>
          </p:cNvCxnSpPr>
          <p:nvPr/>
        </p:nvCxnSpPr>
        <p:spPr>
          <a:xfrm flipV="1">
            <a:off x="598479" y="3097766"/>
            <a:ext cx="432048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F020AC11-9202-4981-9E7F-7BA773150978}"/>
              </a:ext>
            </a:extLst>
          </p:cNvPr>
          <p:cNvCxnSpPr>
            <a:cxnSpLocks/>
            <a:stCxn id="138" idx="0"/>
            <a:endCxn id="86" idx="4"/>
          </p:cNvCxnSpPr>
          <p:nvPr/>
        </p:nvCxnSpPr>
        <p:spPr>
          <a:xfrm flipH="1" flipV="1">
            <a:off x="1030527" y="3097766"/>
            <a:ext cx="446520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048D2A-BE78-4CFC-A1C2-57AB6A8B082A}"/>
              </a:ext>
            </a:extLst>
          </p:cNvPr>
          <p:cNvSpPr txBox="1"/>
          <p:nvPr/>
        </p:nvSpPr>
        <p:spPr>
          <a:xfrm>
            <a:off x="4286552" y="1899378"/>
            <a:ext cx="48118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Elimination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Tree structure from nested dissection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Originated from Cholesky factorization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Cuthill–McKee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BFS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METIS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48E4672-C2DB-420B-972D-89A6C34D7C33}"/>
              </a:ext>
            </a:extLst>
          </p:cNvPr>
          <p:cNvSpPr/>
          <p:nvPr/>
        </p:nvSpPr>
        <p:spPr>
          <a:xfrm>
            <a:off x="247720" y="326565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44821F34-0835-474D-A880-140A1E280691}"/>
              </a:ext>
            </a:extLst>
          </p:cNvPr>
          <p:cNvSpPr/>
          <p:nvPr/>
        </p:nvSpPr>
        <p:spPr>
          <a:xfrm>
            <a:off x="269598" y="388242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2D97E54A-06B9-4E09-AA2C-A78629E34EAB}"/>
              </a:ext>
            </a:extLst>
          </p:cNvPr>
          <p:cNvSpPr/>
          <p:nvPr/>
        </p:nvSpPr>
        <p:spPr>
          <a:xfrm>
            <a:off x="1126288" y="326565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1BC4A07-D4A7-4FA6-BBF1-E175FC3B013C}"/>
              </a:ext>
            </a:extLst>
          </p:cNvPr>
          <p:cNvSpPr/>
          <p:nvPr/>
        </p:nvSpPr>
        <p:spPr>
          <a:xfrm>
            <a:off x="1148166" y="388242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750F853B-FBD1-4FC1-87AB-C193793DD698}"/>
              </a:ext>
            </a:extLst>
          </p:cNvPr>
          <p:cNvSpPr/>
          <p:nvPr/>
        </p:nvSpPr>
        <p:spPr>
          <a:xfrm>
            <a:off x="2371445" y="326565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AE0B6218-16D9-4005-B804-C2E2FA46020B}"/>
              </a:ext>
            </a:extLst>
          </p:cNvPr>
          <p:cNvSpPr/>
          <p:nvPr/>
        </p:nvSpPr>
        <p:spPr>
          <a:xfrm>
            <a:off x="2393323" y="388242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0DFBB48-F2F5-40CA-871D-836560FFE803}"/>
              </a:ext>
            </a:extLst>
          </p:cNvPr>
          <p:cNvSpPr/>
          <p:nvPr/>
        </p:nvSpPr>
        <p:spPr>
          <a:xfrm>
            <a:off x="3250013" y="326565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D9AED7D8-C585-436D-8208-78A3ED326AC2}"/>
              </a:ext>
            </a:extLst>
          </p:cNvPr>
          <p:cNvSpPr/>
          <p:nvPr/>
        </p:nvSpPr>
        <p:spPr>
          <a:xfrm>
            <a:off x="3271891" y="388242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95536F12-7212-418A-8004-23D43C4C5966}"/>
              </a:ext>
            </a:extLst>
          </p:cNvPr>
          <p:cNvCxnSpPr>
            <a:cxnSpLocks/>
            <a:stCxn id="141" idx="0"/>
            <a:endCxn id="87" idx="4"/>
          </p:cNvCxnSpPr>
          <p:nvPr/>
        </p:nvCxnSpPr>
        <p:spPr>
          <a:xfrm flipV="1">
            <a:off x="2722204" y="3092492"/>
            <a:ext cx="381891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D572BBF8-8EAF-425E-AC41-D6CDDB44A8CC}"/>
              </a:ext>
            </a:extLst>
          </p:cNvPr>
          <p:cNvCxnSpPr>
            <a:cxnSpLocks/>
            <a:stCxn id="144" idx="0"/>
            <a:endCxn id="87" idx="4"/>
          </p:cNvCxnSpPr>
          <p:nvPr/>
        </p:nvCxnSpPr>
        <p:spPr>
          <a:xfrm flipH="1" flipV="1">
            <a:off x="3104095" y="3092492"/>
            <a:ext cx="496677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8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9FAAE-9304-4BB0-AF83-FC6E1815C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3CF135F-3CE7-42F7-992F-86616D946ADD}"/>
              </a:ext>
            </a:extLst>
          </p:cNvPr>
          <p:cNvSpPr/>
          <p:nvPr/>
        </p:nvSpPr>
        <p:spPr>
          <a:xfrm>
            <a:off x="6784330" y="372297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CBA1432-729E-48D7-9009-0F4120419AA0}"/>
              </a:ext>
            </a:extLst>
          </p:cNvPr>
          <p:cNvSpPr/>
          <p:nvPr/>
        </p:nvSpPr>
        <p:spPr>
          <a:xfrm>
            <a:off x="7432402" y="372297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F4299FD-56EB-4C5F-A845-E5E4D35A6D3E}"/>
              </a:ext>
            </a:extLst>
          </p:cNvPr>
          <p:cNvSpPr/>
          <p:nvPr/>
        </p:nvSpPr>
        <p:spPr>
          <a:xfrm>
            <a:off x="5479071" y="372297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3477F232-AD9B-407F-BB24-A752156170F0}"/>
              </a:ext>
            </a:extLst>
          </p:cNvPr>
          <p:cNvSpPr/>
          <p:nvPr/>
        </p:nvSpPr>
        <p:spPr>
          <a:xfrm>
            <a:off x="6127143" y="372297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C0543A94-9646-45DD-9A20-E3B4D9CACB1D}"/>
              </a:ext>
            </a:extLst>
          </p:cNvPr>
          <p:cNvSpPr/>
          <p:nvPr/>
        </p:nvSpPr>
        <p:spPr>
          <a:xfrm>
            <a:off x="259962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B52F058-0931-462F-9B12-F5702E5368CC}"/>
              </a:ext>
            </a:extLst>
          </p:cNvPr>
          <p:cNvSpPr/>
          <p:nvPr/>
        </p:nvSpPr>
        <p:spPr>
          <a:xfrm>
            <a:off x="1124058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1A7ED54-984C-45D5-B6EF-AB92EF823B49}"/>
              </a:ext>
            </a:extLst>
          </p:cNvPr>
          <p:cNvSpPr/>
          <p:nvPr/>
        </p:nvSpPr>
        <p:spPr>
          <a:xfrm>
            <a:off x="1988154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D169D03-2D43-4EE6-AE68-C42E4EBAB955}"/>
              </a:ext>
            </a:extLst>
          </p:cNvPr>
          <p:cNvSpPr/>
          <p:nvPr/>
        </p:nvSpPr>
        <p:spPr>
          <a:xfrm>
            <a:off x="2852250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87011755-C91F-410F-9AC1-70B742D86A3D}"/>
              </a:ext>
            </a:extLst>
          </p:cNvPr>
          <p:cNvSpPr/>
          <p:nvPr/>
        </p:nvSpPr>
        <p:spPr>
          <a:xfrm>
            <a:off x="259962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6666FC0B-F4A7-48AA-BC0F-BE8357A106BE}"/>
              </a:ext>
            </a:extLst>
          </p:cNvPr>
          <p:cNvSpPr/>
          <p:nvPr/>
        </p:nvSpPr>
        <p:spPr>
          <a:xfrm>
            <a:off x="1124058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313D956-6D13-4C6A-A0B7-8CDDA527B03C}"/>
              </a:ext>
            </a:extLst>
          </p:cNvPr>
          <p:cNvSpPr/>
          <p:nvPr/>
        </p:nvSpPr>
        <p:spPr>
          <a:xfrm>
            <a:off x="1988154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FB78A5B-771D-4969-937C-76546A9E6D23}"/>
              </a:ext>
            </a:extLst>
          </p:cNvPr>
          <p:cNvSpPr/>
          <p:nvPr/>
        </p:nvSpPr>
        <p:spPr>
          <a:xfrm>
            <a:off x="2852250" y="218523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41771A0-E876-4F9F-AE50-D5DC20292B27}"/>
              </a:ext>
            </a:extLst>
          </p:cNvPr>
          <p:cNvSpPr/>
          <p:nvPr/>
        </p:nvSpPr>
        <p:spPr>
          <a:xfrm>
            <a:off x="259962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6B82D2A-8D1D-4968-82FA-BF089D44E8CB}"/>
              </a:ext>
            </a:extLst>
          </p:cNvPr>
          <p:cNvSpPr/>
          <p:nvPr/>
        </p:nvSpPr>
        <p:spPr>
          <a:xfrm>
            <a:off x="1124058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EB1BB610-5CB3-4934-A23C-2D050118CB16}"/>
              </a:ext>
            </a:extLst>
          </p:cNvPr>
          <p:cNvSpPr/>
          <p:nvPr/>
        </p:nvSpPr>
        <p:spPr>
          <a:xfrm>
            <a:off x="1988154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EC6D27C-B6F2-42FA-8C12-50618A8B6280}"/>
              </a:ext>
            </a:extLst>
          </p:cNvPr>
          <p:cNvSpPr/>
          <p:nvPr/>
        </p:nvSpPr>
        <p:spPr>
          <a:xfrm>
            <a:off x="2852250" y="301457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D75EC33F-B0CC-4CC8-A6B7-2A46A51E70CF}"/>
              </a:ext>
            </a:extLst>
          </p:cNvPr>
          <p:cNvSpPr/>
          <p:nvPr/>
        </p:nvSpPr>
        <p:spPr>
          <a:xfrm>
            <a:off x="259962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B6759F-E0C5-40B1-A83A-59D1C12D312D}"/>
              </a:ext>
            </a:extLst>
          </p:cNvPr>
          <p:cNvSpPr/>
          <p:nvPr/>
        </p:nvSpPr>
        <p:spPr>
          <a:xfrm>
            <a:off x="1124058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6AA12D1-E17A-4B8F-AA3A-89B93C0517C0}"/>
              </a:ext>
            </a:extLst>
          </p:cNvPr>
          <p:cNvSpPr/>
          <p:nvPr/>
        </p:nvSpPr>
        <p:spPr>
          <a:xfrm>
            <a:off x="1988154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DCF4873B-D2B9-493B-826D-C825C473C246}"/>
              </a:ext>
            </a:extLst>
          </p:cNvPr>
          <p:cNvSpPr/>
          <p:nvPr/>
        </p:nvSpPr>
        <p:spPr>
          <a:xfrm>
            <a:off x="2852250" y="382877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CAC3476-7886-47B4-9E88-FBF5BB3E021B}"/>
              </a:ext>
            </a:extLst>
          </p:cNvPr>
          <p:cNvCxnSpPr>
            <a:cxnSpLocks/>
            <a:stCxn id="158" idx="6"/>
            <a:endCxn id="159" idx="2"/>
          </p:cNvCxnSpPr>
          <p:nvPr/>
        </p:nvCxnSpPr>
        <p:spPr>
          <a:xfrm>
            <a:off x="908034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96FA053-3CCD-4EF4-9D66-4B2B84D17507}"/>
              </a:ext>
            </a:extLst>
          </p:cNvPr>
          <p:cNvCxnSpPr>
            <a:cxnSpLocks/>
            <a:stCxn id="160" idx="2"/>
            <a:endCxn id="159" idx="6"/>
          </p:cNvCxnSpPr>
          <p:nvPr/>
        </p:nvCxnSpPr>
        <p:spPr>
          <a:xfrm flipH="1">
            <a:off x="1772130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9ED79646-535C-427C-B7F6-A86E97CA9C68}"/>
              </a:ext>
            </a:extLst>
          </p:cNvPr>
          <p:cNvCxnSpPr>
            <a:cxnSpLocks/>
            <a:stCxn id="161" idx="2"/>
            <a:endCxn id="160" idx="6"/>
          </p:cNvCxnSpPr>
          <p:nvPr/>
        </p:nvCxnSpPr>
        <p:spPr>
          <a:xfrm flipH="1">
            <a:off x="2636226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8006288-0C7F-40DB-AD4C-82A2DA510C71}"/>
              </a:ext>
            </a:extLst>
          </p:cNvPr>
          <p:cNvCxnSpPr>
            <a:cxnSpLocks/>
            <a:stCxn id="162" idx="6"/>
            <a:endCxn id="163" idx="2"/>
          </p:cNvCxnSpPr>
          <p:nvPr/>
        </p:nvCxnSpPr>
        <p:spPr>
          <a:xfrm>
            <a:off x="908034" y="249663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F5004350-16D9-427B-82E6-7E2725C4AB60}"/>
              </a:ext>
            </a:extLst>
          </p:cNvPr>
          <p:cNvCxnSpPr>
            <a:cxnSpLocks/>
            <a:stCxn id="163" idx="6"/>
            <a:endCxn id="164" idx="2"/>
          </p:cNvCxnSpPr>
          <p:nvPr/>
        </p:nvCxnSpPr>
        <p:spPr>
          <a:xfrm>
            <a:off x="1772130" y="249663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851A6E4-FB0D-46DF-85EC-ADC16EBA93A3}"/>
              </a:ext>
            </a:extLst>
          </p:cNvPr>
          <p:cNvCxnSpPr>
            <a:cxnSpLocks/>
            <a:stCxn id="164" idx="6"/>
            <a:endCxn id="165" idx="2"/>
          </p:cNvCxnSpPr>
          <p:nvPr/>
        </p:nvCxnSpPr>
        <p:spPr>
          <a:xfrm>
            <a:off x="2636226" y="2496630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36D4C9E4-B605-428E-9825-A84FF60D7A66}"/>
              </a:ext>
            </a:extLst>
          </p:cNvPr>
          <p:cNvCxnSpPr>
            <a:cxnSpLocks/>
            <a:stCxn id="166" idx="6"/>
            <a:endCxn id="167" idx="2"/>
          </p:cNvCxnSpPr>
          <p:nvPr/>
        </p:nvCxnSpPr>
        <p:spPr>
          <a:xfrm>
            <a:off x="908034" y="332597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327CFA1-E6AD-45AC-AC46-DA48A72CBB1E}"/>
              </a:ext>
            </a:extLst>
          </p:cNvPr>
          <p:cNvCxnSpPr>
            <a:cxnSpLocks/>
            <a:stCxn id="167" idx="6"/>
            <a:endCxn id="168" idx="2"/>
          </p:cNvCxnSpPr>
          <p:nvPr/>
        </p:nvCxnSpPr>
        <p:spPr>
          <a:xfrm>
            <a:off x="1772130" y="332597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41B54882-3B14-4805-BFD5-965928C3EDD1}"/>
              </a:ext>
            </a:extLst>
          </p:cNvPr>
          <p:cNvCxnSpPr>
            <a:cxnSpLocks/>
            <a:stCxn id="168" idx="6"/>
            <a:endCxn id="169" idx="2"/>
          </p:cNvCxnSpPr>
          <p:nvPr/>
        </p:nvCxnSpPr>
        <p:spPr>
          <a:xfrm>
            <a:off x="2636226" y="3325970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C44C2556-585E-4D47-B849-DEE150DF7985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>
            <a:off x="908034" y="4140167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E2066BDF-CDCE-4099-956E-0263B0A095BB}"/>
              </a:ext>
            </a:extLst>
          </p:cNvPr>
          <p:cNvCxnSpPr>
            <a:cxnSpLocks/>
            <a:stCxn id="171" idx="6"/>
            <a:endCxn id="172" idx="2"/>
          </p:cNvCxnSpPr>
          <p:nvPr/>
        </p:nvCxnSpPr>
        <p:spPr>
          <a:xfrm>
            <a:off x="1772130" y="4140167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3A77FF20-0284-4971-9B23-34C4DDD3E4A9}"/>
              </a:ext>
            </a:extLst>
          </p:cNvPr>
          <p:cNvCxnSpPr>
            <a:cxnSpLocks/>
            <a:stCxn id="172" idx="6"/>
            <a:endCxn id="173" idx="2"/>
          </p:cNvCxnSpPr>
          <p:nvPr/>
        </p:nvCxnSpPr>
        <p:spPr>
          <a:xfrm>
            <a:off x="2636226" y="4140167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32D968F-5513-4720-BE83-D73BE8439FEF}"/>
              </a:ext>
            </a:extLst>
          </p:cNvPr>
          <p:cNvCxnSpPr>
            <a:cxnSpLocks/>
            <a:stCxn id="158" idx="4"/>
            <a:endCxn id="162" idx="0"/>
          </p:cNvCxnSpPr>
          <p:nvPr/>
        </p:nvCxnSpPr>
        <p:spPr>
          <a:xfrm>
            <a:off x="583998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1C3A4313-7438-4742-A339-E74E6C59ED09}"/>
              </a:ext>
            </a:extLst>
          </p:cNvPr>
          <p:cNvCxnSpPr>
            <a:cxnSpLocks/>
            <a:stCxn id="159" idx="4"/>
            <a:endCxn id="163" idx="0"/>
          </p:cNvCxnSpPr>
          <p:nvPr/>
        </p:nvCxnSpPr>
        <p:spPr>
          <a:xfrm>
            <a:off x="1448094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460E6D5C-6E33-4E00-B4D3-964CD6A7D4DD}"/>
              </a:ext>
            </a:extLst>
          </p:cNvPr>
          <p:cNvCxnSpPr>
            <a:cxnSpLocks/>
            <a:stCxn id="160" idx="4"/>
            <a:endCxn id="164" idx="0"/>
          </p:cNvCxnSpPr>
          <p:nvPr/>
        </p:nvCxnSpPr>
        <p:spPr>
          <a:xfrm>
            <a:off x="2312190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0BCE14D0-9ADB-47EF-AB22-712B14C163FB}"/>
              </a:ext>
            </a:extLst>
          </p:cNvPr>
          <p:cNvCxnSpPr>
            <a:cxnSpLocks/>
            <a:stCxn id="161" idx="4"/>
            <a:endCxn id="165" idx="0"/>
          </p:cNvCxnSpPr>
          <p:nvPr/>
        </p:nvCxnSpPr>
        <p:spPr>
          <a:xfrm>
            <a:off x="3176286" y="1994633"/>
            <a:ext cx="0" cy="1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EBC839C0-1726-4298-BD33-419325214663}"/>
              </a:ext>
            </a:extLst>
          </p:cNvPr>
          <p:cNvCxnSpPr>
            <a:cxnSpLocks/>
            <a:stCxn id="162" idx="4"/>
            <a:endCxn id="166" idx="0"/>
          </p:cNvCxnSpPr>
          <p:nvPr/>
        </p:nvCxnSpPr>
        <p:spPr>
          <a:xfrm>
            <a:off x="583998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5557D6BD-B285-4B09-BE46-216B31C7E672}"/>
              </a:ext>
            </a:extLst>
          </p:cNvPr>
          <p:cNvCxnSpPr>
            <a:cxnSpLocks/>
            <a:stCxn id="163" idx="4"/>
            <a:endCxn id="167" idx="0"/>
          </p:cNvCxnSpPr>
          <p:nvPr/>
        </p:nvCxnSpPr>
        <p:spPr>
          <a:xfrm>
            <a:off x="1448094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670D67AC-1348-4E28-9EA9-781A9C7AE121}"/>
              </a:ext>
            </a:extLst>
          </p:cNvPr>
          <p:cNvCxnSpPr>
            <a:cxnSpLocks/>
            <a:stCxn id="164" idx="4"/>
            <a:endCxn id="168" idx="0"/>
          </p:cNvCxnSpPr>
          <p:nvPr/>
        </p:nvCxnSpPr>
        <p:spPr>
          <a:xfrm>
            <a:off x="2312190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FBCD2AE7-BA71-46A3-8C5B-4AAFF7821196}"/>
              </a:ext>
            </a:extLst>
          </p:cNvPr>
          <p:cNvCxnSpPr>
            <a:cxnSpLocks/>
            <a:stCxn id="165" idx="4"/>
            <a:endCxn id="169" idx="0"/>
          </p:cNvCxnSpPr>
          <p:nvPr/>
        </p:nvCxnSpPr>
        <p:spPr>
          <a:xfrm>
            <a:off x="3176286" y="2811977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BB272663-E4D3-4E89-972D-19F6A958265D}"/>
              </a:ext>
            </a:extLst>
          </p:cNvPr>
          <p:cNvCxnSpPr>
            <a:cxnSpLocks/>
            <a:stCxn id="166" idx="4"/>
            <a:endCxn id="170" idx="0"/>
          </p:cNvCxnSpPr>
          <p:nvPr/>
        </p:nvCxnSpPr>
        <p:spPr>
          <a:xfrm>
            <a:off x="583998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594A0760-FB1C-4B1D-8472-944318A9EDD5}"/>
              </a:ext>
            </a:extLst>
          </p:cNvPr>
          <p:cNvCxnSpPr>
            <a:cxnSpLocks/>
            <a:stCxn id="171" idx="0"/>
            <a:endCxn id="167" idx="4"/>
          </p:cNvCxnSpPr>
          <p:nvPr/>
        </p:nvCxnSpPr>
        <p:spPr>
          <a:xfrm flipV="1">
            <a:off x="1448094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EE5FBA7B-2ECE-48BC-AABE-B901DDFB1A6F}"/>
              </a:ext>
            </a:extLst>
          </p:cNvPr>
          <p:cNvCxnSpPr>
            <a:cxnSpLocks/>
            <a:stCxn id="168" idx="4"/>
            <a:endCxn id="172" idx="0"/>
          </p:cNvCxnSpPr>
          <p:nvPr/>
        </p:nvCxnSpPr>
        <p:spPr>
          <a:xfrm>
            <a:off x="2312190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BB043F9D-07BC-4DBD-942E-B1DE6CA707F6}"/>
              </a:ext>
            </a:extLst>
          </p:cNvPr>
          <p:cNvCxnSpPr>
            <a:cxnSpLocks/>
            <a:stCxn id="169" idx="4"/>
            <a:endCxn id="173" idx="0"/>
          </p:cNvCxnSpPr>
          <p:nvPr/>
        </p:nvCxnSpPr>
        <p:spPr>
          <a:xfrm>
            <a:off x="3176286" y="3641317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D7394BE-2C71-4AA2-ADD2-DC90426953DC}"/>
              </a:ext>
            </a:extLst>
          </p:cNvPr>
          <p:cNvSpPr/>
          <p:nvPr/>
        </p:nvSpPr>
        <p:spPr>
          <a:xfrm>
            <a:off x="3712402" y="2119322"/>
            <a:ext cx="959856" cy="140168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BFE181A-E49C-47EF-B419-99BF18B7E1CA}"/>
              </a:ext>
            </a:extLst>
          </p:cNvPr>
          <p:cNvSpPr/>
          <p:nvPr/>
        </p:nvSpPr>
        <p:spPr>
          <a:xfrm>
            <a:off x="5499705" y="24351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787561A-95BA-4D78-A319-7674BDE94C2D}"/>
              </a:ext>
            </a:extLst>
          </p:cNvPr>
          <p:cNvSpPr/>
          <p:nvPr/>
        </p:nvSpPr>
        <p:spPr>
          <a:xfrm>
            <a:off x="6145104" y="2443006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40F7E1-48FE-4D16-91E6-0BB6A5F8DB0D}"/>
              </a:ext>
            </a:extLst>
          </p:cNvPr>
          <p:cNvSpPr/>
          <p:nvPr/>
        </p:nvSpPr>
        <p:spPr>
          <a:xfrm>
            <a:off x="5479071" y="180856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2CE5F92-2A86-4D85-AC55-7D6D36A0D8C4}"/>
              </a:ext>
            </a:extLst>
          </p:cNvPr>
          <p:cNvSpPr/>
          <p:nvPr/>
        </p:nvSpPr>
        <p:spPr>
          <a:xfrm>
            <a:off x="6127143" y="182532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0AD998-FA3E-4714-9AB4-5D14E2213F07}"/>
              </a:ext>
            </a:extLst>
          </p:cNvPr>
          <p:cNvSpPr/>
          <p:nvPr/>
        </p:nvSpPr>
        <p:spPr>
          <a:xfrm>
            <a:off x="6796207" y="180856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4C7641B-D0B3-49A6-B48D-BCF3E0F47146}"/>
              </a:ext>
            </a:extLst>
          </p:cNvPr>
          <p:cNvSpPr/>
          <p:nvPr/>
        </p:nvSpPr>
        <p:spPr>
          <a:xfrm>
            <a:off x="7444279" y="182532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96C4A5-C600-4E85-8017-3ABE964D16E1}"/>
              </a:ext>
            </a:extLst>
          </p:cNvPr>
          <p:cNvSpPr/>
          <p:nvPr/>
        </p:nvSpPr>
        <p:spPr>
          <a:xfrm>
            <a:off x="5047255" y="1169073"/>
            <a:ext cx="3439497" cy="3710195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571091C-6488-4064-B37D-70C863D565C6}"/>
              </a:ext>
            </a:extLst>
          </p:cNvPr>
          <p:cNvSpPr/>
          <p:nvPr/>
        </p:nvSpPr>
        <p:spPr>
          <a:xfrm>
            <a:off x="6796207" y="242355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D3C34C6-7015-4DA3-9C33-04037F988185}"/>
              </a:ext>
            </a:extLst>
          </p:cNvPr>
          <p:cNvSpPr/>
          <p:nvPr/>
        </p:nvSpPr>
        <p:spPr>
          <a:xfrm>
            <a:off x="7467027" y="246645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5EA280-3E04-4C0B-9F7B-DA3465681ED7}"/>
              </a:ext>
            </a:extLst>
          </p:cNvPr>
          <p:cNvSpPr/>
          <p:nvPr/>
        </p:nvSpPr>
        <p:spPr>
          <a:xfrm>
            <a:off x="5479071" y="3075806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4E5F850-5709-41AA-AAD7-DDD62277A293}"/>
              </a:ext>
            </a:extLst>
          </p:cNvPr>
          <p:cNvSpPr/>
          <p:nvPr/>
        </p:nvSpPr>
        <p:spPr>
          <a:xfrm>
            <a:off x="6163065" y="306600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A611FCE-68A8-4221-93C6-EE56076C87EA}"/>
              </a:ext>
            </a:extLst>
          </p:cNvPr>
          <p:cNvSpPr/>
          <p:nvPr/>
        </p:nvSpPr>
        <p:spPr>
          <a:xfrm>
            <a:off x="6831810" y="3075806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928048F3-C056-4619-8A57-7DF9E74080C5}"/>
              </a:ext>
            </a:extLst>
          </p:cNvPr>
          <p:cNvSpPr/>
          <p:nvPr/>
        </p:nvSpPr>
        <p:spPr>
          <a:xfrm>
            <a:off x="7479882" y="3073607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3092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타원 130">
            <a:extLst>
              <a:ext uri="{FF2B5EF4-FFF2-40B4-BE49-F238E27FC236}">
                <a16:creationId xmlns:a16="http://schemas.microsoft.com/office/drawing/2014/main" id="{6EFD3BF2-DD37-4F49-9EEB-009DC31FA11F}"/>
              </a:ext>
            </a:extLst>
          </p:cNvPr>
          <p:cNvSpPr/>
          <p:nvPr/>
        </p:nvSpPr>
        <p:spPr>
          <a:xfrm>
            <a:off x="4850748" y="2260371"/>
            <a:ext cx="1610671" cy="239961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A92B86C8-C772-433B-AA3B-AE7429A0149E}"/>
              </a:ext>
            </a:extLst>
          </p:cNvPr>
          <p:cNvSpPr/>
          <p:nvPr/>
        </p:nvSpPr>
        <p:spPr>
          <a:xfrm>
            <a:off x="5135787" y="1259660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9FAAE-9304-4BB0-AF83-FC6E1815C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3CF135F-3CE7-42F7-992F-86616D946ADD}"/>
              </a:ext>
            </a:extLst>
          </p:cNvPr>
          <p:cNvSpPr/>
          <p:nvPr/>
        </p:nvSpPr>
        <p:spPr>
          <a:xfrm>
            <a:off x="6605269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CBA1432-729E-48D7-9009-0F4120419AA0}"/>
              </a:ext>
            </a:extLst>
          </p:cNvPr>
          <p:cNvSpPr/>
          <p:nvPr/>
        </p:nvSpPr>
        <p:spPr>
          <a:xfrm>
            <a:off x="7253341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F4299FD-56EB-4C5F-A845-E5E4D35A6D3E}"/>
              </a:ext>
            </a:extLst>
          </p:cNvPr>
          <p:cNvSpPr/>
          <p:nvPr/>
        </p:nvSpPr>
        <p:spPr>
          <a:xfrm>
            <a:off x="5300010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3477F232-AD9B-407F-BB24-A752156170F0}"/>
              </a:ext>
            </a:extLst>
          </p:cNvPr>
          <p:cNvSpPr/>
          <p:nvPr/>
        </p:nvSpPr>
        <p:spPr>
          <a:xfrm>
            <a:off x="5948082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943C991-6E28-4009-B24F-E17297A152D4}"/>
              </a:ext>
            </a:extLst>
          </p:cNvPr>
          <p:cNvCxnSpPr>
            <a:cxnSpLocks/>
            <a:stCxn id="131" idx="0"/>
            <a:endCxn id="133" idx="4"/>
          </p:cNvCxnSpPr>
          <p:nvPr/>
        </p:nvCxnSpPr>
        <p:spPr>
          <a:xfrm flipV="1">
            <a:off x="5656084" y="2067501"/>
            <a:ext cx="987148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96731B6C-0426-44A2-93B7-09375DE79B9F}"/>
              </a:ext>
            </a:extLst>
          </p:cNvPr>
          <p:cNvCxnSpPr>
            <a:cxnSpLocks/>
            <a:stCxn id="93" idx="0"/>
            <a:endCxn id="133" idx="4"/>
          </p:cNvCxnSpPr>
          <p:nvPr/>
        </p:nvCxnSpPr>
        <p:spPr>
          <a:xfrm flipH="1" flipV="1">
            <a:off x="6643232" y="2067501"/>
            <a:ext cx="1065917" cy="1820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C0543A94-9646-45DD-9A20-E3B4D9CACB1D}"/>
              </a:ext>
            </a:extLst>
          </p:cNvPr>
          <p:cNvSpPr/>
          <p:nvPr/>
        </p:nvSpPr>
        <p:spPr>
          <a:xfrm>
            <a:off x="259962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B52F058-0931-462F-9B12-F5702E5368CC}"/>
              </a:ext>
            </a:extLst>
          </p:cNvPr>
          <p:cNvSpPr/>
          <p:nvPr/>
        </p:nvSpPr>
        <p:spPr>
          <a:xfrm>
            <a:off x="1124058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1A7ED54-984C-45D5-B6EF-AB92EF823B49}"/>
              </a:ext>
            </a:extLst>
          </p:cNvPr>
          <p:cNvSpPr/>
          <p:nvPr/>
        </p:nvSpPr>
        <p:spPr>
          <a:xfrm>
            <a:off x="1988154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D169D03-2D43-4EE6-AE68-C42E4EBAB955}"/>
              </a:ext>
            </a:extLst>
          </p:cNvPr>
          <p:cNvSpPr/>
          <p:nvPr/>
        </p:nvSpPr>
        <p:spPr>
          <a:xfrm>
            <a:off x="2852250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87011755-C91F-410F-9AC1-70B742D86A3D}"/>
              </a:ext>
            </a:extLst>
          </p:cNvPr>
          <p:cNvSpPr/>
          <p:nvPr/>
        </p:nvSpPr>
        <p:spPr>
          <a:xfrm>
            <a:off x="259962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6666FC0B-F4A7-48AA-BC0F-BE8357A106BE}"/>
              </a:ext>
            </a:extLst>
          </p:cNvPr>
          <p:cNvSpPr/>
          <p:nvPr/>
        </p:nvSpPr>
        <p:spPr>
          <a:xfrm>
            <a:off x="1124058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313D956-6D13-4C6A-A0B7-8CDDA527B03C}"/>
              </a:ext>
            </a:extLst>
          </p:cNvPr>
          <p:cNvSpPr/>
          <p:nvPr/>
        </p:nvSpPr>
        <p:spPr>
          <a:xfrm>
            <a:off x="1988154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FB78A5B-771D-4969-937C-76546A9E6D23}"/>
              </a:ext>
            </a:extLst>
          </p:cNvPr>
          <p:cNvSpPr/>
          <p:nvPr/>
        </p:nvSpPr>
        <p:spPr>
          <a:xfrm>
            <a:off x="2852250" y="218523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41771A0-E876-4F9F-AE50-D5DC20292B27}"/>
              </a:ext>
            </a:extLst>
          </p:cNvPr>
          <p:cNvSpPr/>
          <p:nvPr/>
        </p:nvSpPr>
        <p:spPr>
          <a:xfrm>
            <a:off x="259962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6B82D2A-8D1D-4968-82FA-BF089D44E8CB}"/>
              </a:ext>
            </a:extLst>
          </p:cNvPr>
          <p:cNvSpPr/>
          <p:nvPr/>
        </p:nvSpPr>
        <p:spPr>
          <a:xfrm>
            <a:off x="1124058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EB1BB610-5CB3-4934-A23C-2D050118CB16}"/>
              </a:ext>
            </a:extLst>
          </p:cNvPr>
          <p:cNvSpPr/>
          <p:nvPr/>
        </p:nvSpPr>
        <p:spPr>
          <a:xfrm>
            <a:off x="1988154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EC6D27C-B6F2-42FA-8C12-50618A8B6280}"/>
              </a:ext>
            </a:extLst>
          </p:cNvPr>
          <p:cNvSpPr/>
          <p:nvPr/>
        </p:nvSpPr>
        <p:spPr>
          <a:xfrm>
            <a:off x="2852250" y="301457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D75EC33F-B0CC-4CC8-A6B7-2A46A51E70CF}"/>
              </a:ext>
            </a:extLst>
          </p:cNvPr>
          <p:cNvSpPr/>
          <p:nvPr/>
        </p:nvSpPr>
        <p:spPr>
          <a:xfrm>
            <a:off x="259962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B6759F-E0C5-40B1-A83A-59D1C12D312D}"/>
              </a:ext>
            </a:extLst>
          </p:cNvPr>
          <p:cNvSpPr/>
          <p:nvPr/>
        </p:nvSpPr>
        <p:spPr>
          <a:xfrm>
            <a:off x="1124058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6AA12D1-E17A-4B8F-AA3A-89B93C0517C0}"/>
              </a:ext>
            </a:extLst>
          </p:cNvPr>
          <p:cNvSpPr/>
          <p:nvPr/>
        </p:nvSpPr>
        <p:spPr>
          <a:xfrm>
            <a:off x="1988154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DCF4873B-D2B9-493B-826D-C825C473C246}"/>
              </a:ext>
            </a:extLst>
          </p:cNvPr>
          <p:cNvSpPr/>
          <p:nvPr/>
        </p:nvSpPr>
        <p:spPr>
          <a:xfrm>
            <a:off x="2852250" y="382877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CAC3476-7886-47B4-9E88-FBF5BB3E021B}"/>
              </a:ext>
            </a:extLst>
          </p:cNvPr>
          <p:cNvCxnSpPr>
            <a:cxnSpLocks/>
            <a:stCxn id="158" idx="6"/>
            <a:endCxn id="159" idx="2"/>
          </p:cNvCxnSpPr>
          <p:nvPr/>
        </p:nvCxnSpPr>
        <p:spPr>
          <a:xfrm>
            <a:off x="908034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96FA053-3CCD-4EF4-9D66-4B2B84D17507}"/>
              </a:ext>
            </a:extLst>
          </p:cNvPr>
          <p:cNvCxnSpPr>
            <a:cxnSpLocks/>
            <a:stCxn id="160" idx="2"/>
            <a:endCxn id="159" idx="6"/>
          </p:cNvCxnSpPr>
          <p:nvPr/>
        </p:nvCxnSpPr>
        <p:spPr>
          <a:xfrm flipH="1">
            <a:off x="1772130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9ED79646-535C-427C-B7F6-A86E97CA9C68}"/>
              </a:ext>
            </a:extLst>
          </p:cNvPr>
          <p:cNvCxnSpPr>
            <a:cxnSpLocks/>
            <a:stCxn id="161" idx="2"/>
            <a:endCxn id="160" idx="6"/>
          </p:cNvCxnSpPr>
          <p:nvPr/>
        </p:nvCxnSpPr>
        <p:spPr>
          <a:xfrm flipH="1">
            <a:off x="2636226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8006288-0C7F-40DB-AD4C-82A2DA510C71}"/>
              </a:ext>
            </a:extLst>
          </p:cNvPr>
          <p:cNvCxnSpPr>
            <a:cxnSpLocks/>
            <a:stCxn id="162" idx="6"/>
            <a:endCxn id="163" idx="2"/>
          </p:cNvCxnSpPr>
          <p:nvPr/>
        </p:nvCxnSpPr>
        <p:spPr>
          <a:xfrm>
            <a:off x="908034" y="249663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F5004350-16D9-427B-82E6-7E2725C4AB60}"/>
              </a:ext>
            </a:extLst>
          </p:cNvPr>
          <p:cNvCxnSpPr>
            <a:cxnSpLocks/>
            <a:stCxn id="163" idx="6"/>
            <a:endCxn id="164" idx="2"/>
          </p:cNvCxnSpPr>
          <p:nvPr/>
        </p:nvCxnSpPr>
        <p:spPr>
          <a:xfrm>
            <a:off x="1772130" y="249663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851A6E4-FB0D-46DF-85EC-ADC16EBA93A3}"/>
              </a:ext>
            </a:extLst>
          </p:cNvPr>
          <p:cNvCxnSpPr>
            <a:cxnSpLocks/>
            <a:stCxn id="164" idx="6"/>
            <a:endCxn id="165" idx="2"/>
          </p:cNvCxnSpPr>
          <p:nvPr/>
        </p:nvCxnSpPr>
        <p:spPr>
          <a:xfrm>
            <a:off x="2636226" y="2496630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36D4C9E4-B605-428E-9825-A84FF60D7A66}"/>
              </a:ext>
            </a:extLst>
          </p:cNvPr>
          <p:cNvCxnSpPr>
            <a:cxnSpLocks/>
            <a:stCxn id="166" idx="6"/>
            <a:endCxn id="167" idx="2"/>
          </p:cNvCxnSpPr>
          <p:nvPr/>
        </p:nvCxnSpPr>
        <p:spPr>
          <a:xfrm>
            <a:off x="908034" y="332597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327CFA1-E6AD-45AC-AC46-DA48A72CBB1E}"/>
              </a:ext>
            </a:extLst>
          </p:cNvPr>
          <p:cNvCxnSpPr>
            <a:cxnSpLocks/>
            <a:stCxn id="167" idx="6"/>
            <a:endCxn id="168" idx="2"/>
          </p:cNvCxnSpPr>
          <p:nvPr/>
        </p:nvCxnSpPr>
        <p:spPr>
          <a:xfrm>
            <a:off x="1772130" y="332597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41B54882-3B14-4805-BFD5-965928C3EDD1}"/>
              </a:ext>
            </a:extLst>
          </p:cNvPr>
          <p:cNvCxnSpPr>
            <a:cxnSpLocks/>
            <a:stCxn id="168" idx="6"/>
            <a:endCxn id="169" idx="2"/>
          </p:cNvCxnSpPr>
          <p:nvPr/>
        </p:nvCxnSpPr>
        <p:spPr>
          <a:xfrm>
            <a:off x="2636226" y="3325970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C44C2556-585E-4D47-B849-DEE150DF7985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>
            <a:off x="908034" y="4140167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E2066BDF-CDCE-4099-956E-0263B0A095BB}"/>
              </a:ext>
            </a:extLst>
          </p:cNvPr>
          <p:cNvCxnSpPr>
            <a:cxnSpLocks/>
            <a:stCxn id="171" idx="6"/>
            <a:endCxn id="172" idx="2"/>
          </p:cNvCxnSpPr>
          <p:nvPr/>
        </p:nvCxnSpPr>
        <p:spPr>
          <a:xfrm>
            <a:off x="1772130" y="4140167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3A77FF20-0284-4971-9B23-34C4DDD3E4A9}"/>
              </a:ext>
            </a:extLst>
          </p:cNvPr>
          <p:cNvCxnSpPr>
            <a:cxnSpLocks/>
            <a:stCxn id="172" idx="6"/>
            <a:endCxn id="173" idx="2"/>
          </p:cNvCxnSpPr>
          <p:nvPr/>
        </p:nvCxnSpPr>
        <p:spPr>
          <a:xfrm>
            <a:off x="2636226" y="4140167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32D968F-5513-4720-BE83-D73BE8439FEF}"/>
              </a:ext>
            </a:extLst>
          </p:cNvPr>
          <p:cNvCxnSpPr>
            <a:cxnSpLocks/>
            <a:stCxn id="158" idx="4"/>
            <a:endCxn id="162" idx="0"/>
          </p:cNvCxnSpPr>
          <p:nvPr/>
        </p:nvCxnSpPr>
        <p:spPr>
          <a:xfrm>
            <a:off x="583998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1C3A4313-7438-4742-A339-E74E6C59ED09}"/>
              </a:ext>
            </a:extLst>
          </p:cNvPr>
          <p:cNvCxnSpPr>
            <a:cxnSpLocks/>
            <a:stCxn id="159" idx="4"/>
            <a:endCxn id="163" idx="0"/>
          </p:cNvCxnSpPr>
          <p:nvPr/>
        </p:nvCxnSpPr>
        <p:spPr>
          <a:xfrm>
            <a:off x="1448094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460E6D5C-6E33-4E00-B4D3-964CD6A7D4DD}"/>
              </a:ext>
            </a:extLst>
          </p:cNvPr>
          <p:cNvCxnSpPr>
            <a:cxnSpLocks/>
            <a:stCxn id="160" idx="4"/>
            <a:endCxn id="164" idx="0"/>
          </p:cNvCxnSpPr>
          <p:nvPr/>
        </p:nvCxnSpPr>
        <p:spPr>
          <a:xfrm>
            <a:off x="2312190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0BCE14D0-9ADB-47EF-AB22-712B14C163FB}"/>
              </a:ext>
            </a:extLst>
          </p:cNvPr>
          <p:cNvCxnSpPr>
            <a:cxnSpLocks/>
            <a:stCxn id="161" idx="4"/>
            <a:endCxn id="165" idx="0"/>
          </p:cNvCxnSpPr>
          <p:nvPr/>
        </p:nvCxnSpPr>
        <p:spPr>
          <a:xfrm>
            <a:off x="3176286" y="1994633"/>
            <a:ext cx="0" cy="1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EBC839C0-1726-4298-BD33-419325214663}"/>
              </a:ext>
            </a:extLst>
          </p:cNvPr>
          <p:cNvCxnSpPr>
            <a:cxnSpLocks/>
            <a:stCxn id="162" idx="4"/>
            <a:endCxn id="166" idx="0"/>
          </p:cNvCxnSpPr>
          <p:nvPr/>
        </p:nvCxnSpPr>
        <p:spPr>
          <a:xfrm>
            <a:off x="583998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5557D6BD-B285-4B09-BE46-216B31C7E672}"/>
              </a:ext>
            </a:extLst>
          </p:cNvPr>
          <p:cNvCxnSpPr>
            <a:cxnSpLocks/>
            <a:stCxn id="163" idx="4"/>
            <a:endCxn id="167" idx="0"/>
          </p:cNvCxnSpPr>
          <p:nvPr/>
        </p:nvCxnSpPr>
        <p:spPr>
          <a:xfrm>
            <a:off x="1448094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670D67AC-1348-4E28-9EA9-781A9C7AE121}"/>
              </a:ext>
            </a:extLst>
          </p:cNvPr>
          <p:cNvCxnSpPr>
            <a:cxnSpLocks/>
            <a:stCxn id="164" idx="4"/>
            <a:endCxn id="168" idx="0"/>
          </p:cNvCxnSpPr>
          <p:nvPr/>
        </p:nvCxnSpPr>
        <p:spPr>
          <a:xfrm>
            <a:off x="2312190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FBCD2AE7-BA71-46A3-8C5B-4AAFF7821196}"/>
              </a:ext>
            </a:extLst>
          </p:cNvPr>
          <p:cNvCxnSpPr>
            <a:cxnSpLocks/>
            <a:stCxn id="165" idx="4"/>
            <a:endCxn id="169" idx="0"/>
          </p:cNvCxnSpPr>
          <p:nvPr/>
        </p:nvCxnSpPr>
        <p:spPr>
          <a:xfrm>
            <a:off x="3176286" y="2811977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BB272663-E4D3-4E89-972D-19F6A958265D}"/>
              </a:ext>
            </a:extLst>
          </p:cNvPr>
          <p:cNvCxnSpPr>
            <a:cxnSpLocks/>
            <a:stCxn id="166" idx="4"/>
            <a:endCxn id="170" idx="0"/>
          </p:cNvCxnSpPr>
          <p:nvPr/>
        </p:nvCxnSpPr>
        <p:spPr>
          <a:xfrm>
            <a:off x="583998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594A0760-FB1C-4B1D-8472-944318A9EDD5}"/>
              </a:ext>
            </a:extLst>
          </p:cNvPr>
          <p:cNvCxnSpPr>
            <a:cxnSpLocks/>
            <a:stCxn id="171" idx="0"/>
            <a:endCxn id="167" idx="4"/>
          </p:cNvCxnSpPr>
          <p:nvPr/>
        </p:nvCxnSpPr>
        <p:spPr>
          <a:xfrm flipV="1">
            <a:off x="1448094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EE5FBA7B-2ECE-48BC-AABE-B901DDFB1A6F}"/>
              </a:ext>
            </a:extLst>
          </p:cNvPr>
          <p:cNvCxnSpPr>
            <a:cxnSpLocks/>
            <a:stCxn id="168" idx="4"/>
            <a:endCxn id="172" idx="0"/>
          </p:cNvCxnSpPr>
          <p:nvPr/>
        </p:nvCxnSpPr>
        <p:spPr>
          <a:xfrm>
            <a:off x="2312190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BB043F9D-07BC-4DBD-942E-B1DE6CA707F6}"/>
              </a:ext>
            </a:extLst>
          </p:cNvPr>
          <p:cNvCxnSpPr>
            <a:cxnSpLocks/>
            <a:stCxn id="169" idx="4"/>
            <a:endCxn id="173" idx="0"/>
          </p:cNvCxnSpPr>
          <p:nvPr/>
        </p:nvCxnSpPr>
        <p:spPr>
          <a:xfrm>
            <a:off x="3176286" y="3641317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순서도: 데이터 197">
            <a:extLst>
              <a:ext uri="{FF2B5EF4-FFF2-40B4-BE49-F238E27FC236}">
                <a16:creationId xmlns:a16="http://schemas.microsoft.com/office/drawing/2014/main" id="{86B0A3B7-3B14-4C59-B6E0-6CDFCCCC1CB2}"/>
              </a:ext>
            </a:extLst>
          </p:cNvPr>
          <p:cNvSpPr/>
          <p:nvPr/>
        </p:nvSpPr>
        <p:spPr>
          <a:xfrm rot="2649385">
            <a:off x="1373996" y="733623"/>
            <a:ext cx="1012290" cy="4355351"/>
          </a:xfrm>
          <a:prstGeom prst="flowChartInputOutpu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D7394BE-2C71-4AA2-ADD2-DC90426953DC}"/>
              </a:ext>
            </a:extLst>
          </p:cNvPr>
          <p:cNvSpPr/>
          <p:nvPr/>
        </p:nvSpPr>
        <p:spPr>
          <a:xfrm>
            <a:off x="3712402" y="2119322"/>
            <a:ext cx="959856" cy="140168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9BFE181A-E49C-47EF-B419-99BF18B7E1CA}"/>
              </a:ext>
            </a:extLst>
          </p:cNvPr>
          <p:cNvSpPr/>
          <p:nvPr/>
        </p:nvSpPr>
        <p:spPr>
          <a:xfrm>
            <a:off x="4994889" y="381238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787561A-95BA-4D78-A319-7674BDE94C2D}"/>
              </a:ext>
            </a:extLst>
          </p:cNvPr>
          <p:cNvSpPr/>
          <p:nvPr/>
        </p:nvSpPr>
        <p:spPr>
          <a:xfrm>
            <a:off x="5642961" y="3810186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40F7E1-48FE-4D16-91E6-0BB6A5F8DB0D}"/>
              </a:ext>
            </a:extLst>
          </p:cNvPr>
          <p:cNvSpPr/>
          <p:nvPr/>
        </p:nvSpPr>
        <p:spPr>
          <a:xfrm>
            <a:off x="5012258" y="252538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2CE5F92-2A86-4D85-AC55-7D6D36A0D8C4}"/>
              </a:ext>
            </a:extLst>
          </p:cNvPr>
          <p:cNvSpPr/>
          <p:nvPr/>
        </p:nvSpPr>
        <p:spPr>
          <a:xfrm>
            <a:off x="5660330" y="254213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F0AD998-FA3E-4714-9AB4-5D14E2213F07}"/>
              </a:ext>
            </a:extLst>
          </p:cNvPr>
          <p:cNvSpPr/>
          <p:nvPr/>
        </p:nvSpPr>
        <p:spPr>
          <a:xfrm>
            <a:off x="5002872" y="316888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24C7641B-D0B3-49A6-B48D-BCF3E0F47146}"/>
              </a:ext>
            </a:extLst>
          </p:cNvPr>
          <p:cNvSpPr/>
          <p:nvPr/>
        </p:nvSpPr>
        <p:spPr>
          <a:xfrm>
            <a:off x="5656084" y="315212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E396C4A5-C600-4E85-8017-3ABE964D16E1}"/>
              </a:ext>
            </a:extLst>
          </p:cNvPr>
          <p:cNvSpPr/>
          <p:nvPr/>
        </p:nvSpPr>
        <p:spPr>
          <a:xfrm>
            <a:off x="6903813" y="2249526"/>
            <a:ext cx="1610671" cy="239961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0296940-A3BE-462B-B296-7C9FC6379F8C}"/>
              </a:ext>
            </a:extLst>
          </p:cNvPr>
          <p:cNvSpPr/>
          <p:nvPr/>
        </p:nvSpPr>
        <p:spPr>
          <a:xfrm>
            <a:off x="7047954" y="380154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2C0A12A9-75E8-497D-8B77-96F2DC7D9523}"/>
              </a:ext>
            </a:extLst>
          </p:cNvPr>
          <p:cNvSpPr/>
          <p:nvPr/>
        </p:nvSpPr>
        <p:spPr>
          <a:xfrm>
            <a:off x="7696026" y="379934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571091C-6488-4064-B37D-70C863D565C6}"/>
              </a:ext>
            </a:extLst>
          </p:cNvPr>
          <p:cNvSpPr/>
          <p:nvPr/>
        </p:nvSpPr>
        <p:spPr>
          <a:xfrm>
            <a:off x="7065323" y="2514536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1D3C34C6-7015-4DA3-9C33-04037F988185}"/>
              </a:ext>
            </a:extLst>
          </p:cNvPr>
          <p:cNvSpPr/>
          <p:nvPr/>
        </p:nvSpPr>
        <p:spPr>
          <a:xfrm>
            <a:off x="7713395" y="25312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E5EA280-3E04-4C0B-9F7B-DA3465681ED7}"/>
              </a:ext>
            </a:extLst>
          </p:cNvPr>
          <p:cNvSpPr/>
          <p:nvPr/>
        </p:nvSpPr>
        <p:spPr>
          <a:xfrm>
            <a:off x="7055937" y="315803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4E5F850-5709-41AA-AAD7-DDD62277A293}"/>
              </a:ext>
            </a:extLst>
          </p:cNvPr>
          <p:cNvSpPr/>
          <p:nvPr/>
        </p:nvSpPr>
        <p:spPr>
          <a:xfrm>
            <a:off x="7709149" y="31412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53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타원 130">
            <a:extLst>
              <a:ext uri="{FF2B5EF4-FFF2-40B4-BE49-F238E27FC236}">
                <a16:creationId xmlns:a16="http://schemas.microsoft.com/office/drawing/2014/main" id="{6EFD3BF2-DD37-4F49-9EEB-009DC31FA11F}"/>
              </a:ext>
            </a:extLst>
          </p:cNvPr>
          <p:cNvSpPr/>
          <p:nvPr/>
        </p:nvSpPr>
        <p:spPr>
          <a:xfrm>
            <a:off x="4850748" y="2260371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2D0F4EF-8A97-4757-9AA7-ED845BCEEBDA}"/>
              </a:ext>
            </a:extLst>
          </p:cNvPr>
          <p:cNvSpPr/>
          <p:nvPr/>
        </p:nvSpPr>
        <p:spPr>
          <a:xfrm>
            <a:off x="6937417" y="2255097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A92B86C8-C772-433B-AA3B-AE7429A0149E}"/>
              </a:ext>
            </a:extLst>
          </p:cNvPr>
          <p:cNvSpPr/>
          <p:nvPr/>
        </p:nvSpPr>
        <p:spPr>
          <a:xfrm>
            <a:off x="5135787" y="1259660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452B1E9-80DD-4651-8C1A-1D0226C13B9C}"/>
              </a:ext>
            </a:extLst>
          </p:cNvPr>
          <p:cNvSpPr/>
          <p:nvPr/>
        </p:nvSpPr>
        <p:spPr>
          <a:xfrm>
            <a:off x="4791988" y="3236101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B8F10281-2965-4EAF-9614-1671ED4BDD78}"/>
              </a:ext>
            </a:extLst>
          </p:cNvPr>
          <p:cNvSpPr/>
          <p:nvPr/>
        </p:nvSpPr>
        <p:spPr>
          <a:xfrm>
            <a:off x="5670556" y="3236101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A8217C-4F71-47E7-A4A7-EBCEFB9BF2AE}"/>
              </a:ext>
            </a:extLst>
          </p:cNvPr>
          <p:cNvSpPr/>
          <p:nvPr/>
        </p:nvSpPr>
        <p:spPr>
          <a:xfrm>
            <a:off x="6915713" y="3236101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2C6C78C3-EF75-419C-BE78-C06693C2C4B8}"/>
              </a:ext>
            </a:extLst>
          </p:cNvPr>
          <p:cNvSpPr/>
          <p:nvPr/>
        </p:nvSpPr>
        <p:spPr>
          <a:xfrm>
            <a:off x="7794281" y="3236101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9FAAE-9304-4BB0-AF83-FC6E1815C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9F587BC-F953-4B01-B488-A93374E721AB}"/>
              </a:ext>
            </a:extLst>
          </p:cNvPr>
          <p:cNvSpPr/>
          <p:nvPr/>
        </p:nvSpPr>
        <p:spPr>
          <a:xfrm>
            <a:off x="4975974" y="23396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5EB60E2-C731-4726-B57C-C94B43860ACF}"/>
              </a:ext>
            </a:extLst>
          </p:cNvPr>
          <p:cNvSpPr/>
          <p:nvPr/>
        </p:nvSpPr>
        <p:spPr>
          <a:xfrm>
            <a:off x="5624046" y="23396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14D6225-2ED1-488C-A8AF-16C53371049C}"/>
              </a:ext>
            </a:extLst>
          </p:cNvPr>
          <p:cNvSpPr/>
          <p:nvPr/>
        </p:nvSpPr>
        <p:spPr>
          <a:xfrm>
            <a:off x="7045415" y="231901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0AF0782-1B9A-4D49-B04F-78CCCC7EA88F}"/>
              </a:ext>
            </a:extLst>
          </p:cNvPr>
          <p:cNvSpPr/>
          <p:nvPr/>
        </p:nvSpPr>
        <p:spPr>
          <a:xfrm>
            <a:off x="7693487" y="231901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3CF135F-3CE7-42F7-992F-86616D946ADD}"/>
              </a:ext>
            </a:extLst>
          </p:cNvPr>
          <p:cNvSpPr/>
          <p:nvPr/>
        </p:nvSpPr>
        <p:spPr>
          <a:xfrm>
            <a:off x="6605269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CBA1432-729E-48D7-9009-0F4120419AA0}"/>
              </a:ext>
            </a:extLst>
          </p:cNvPr>
          <p:cNvSpPr/>
          <p:nvPr/>
        </p:nvSpPr>
        <p:spPr>
          <a:xfrm>
            <a:off x="7253341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F4299FD-56EB-4C5F-A845-E5E4D35A6D3E}"/>
              </a:ext>
            </a:extLst>
          </p:cNvPr>
          <p:cNvSpPr/>
          <p:nvPr/>
        </p:nvSpPr>
        <p:spPr>
          <a:xfrm>
            <a:off x="5300010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3477F232-AD9B-407F-BB24-A752156170F0}"/>
              </a:ext>
            </a:extLst>
          </p:cNvPr>
          <p:cNvSpPr/>
          <p:nvPr/>
        </p:nvSpPr>
        <p:spPr>
          <a:xfrm>
            <a:off x="5948082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943C991-6E28-4009-B24F-E17297A152D4}"/>
              </a:ext>
            </a:extLst>
          </p:cNvPr>
          <p:cNvCxnSpPr>
            <a:cxnSpLocks/>
            <a:stCxn id="131" idx="0"/>
            <a:endCxn id="133" idx="4"/>
          </p:cNvCxnSpPr>
          <p:nvPr/>
        </p:nvCxnSpPr>
        <p:spPr>
          <a:xfrm flipV="1">
            <a:off x="5656084" y="2067501"/>
            <a:ext cx="987148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96731B6C-0426-44A2-93B7-09375DE79B9F}"/>
              </a:ext>
            </a:extLst>
          </p:cNvPr>
          <p:cNvCxnSpPr>
            <a:cxnSpLocks/>
            <a:stCxn id="132" idx="0"/>
            <a:endCxn id="133" idx="4"/>
          </p:cNvCxnSpPr>
          <p:nvPr/>
        </p:nvCxnSpPr>
        <p:spPr>
          <a:xfrm flipH="1" flipV="1">
            <a:off x="6643232" y="2067501"/>
            <a:ext cx="1086420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110F587-73B5-4710-8642-8F583FCB6286}"/>
              </a:ext>
            </a:extLst>
          </p:cNvPr>
          <p:cNvCxnSpPr>
            <a:cxnSpLocks/>
            <a:stCxn id="140" idx="0"/>
            <a:endCxn id="131" idx="4"/>
          </p:cNvCxnSpPr>
          <p:nvPr/>
        </p:nvCxnSpPr>
        <p:spPr>
          <a:xfrm flipV="1">
            <a:off x="5224036" y="3068212"/>
            <a:ext cx="432048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A95A3F67-1A9B-46BE-BED9-519ED6366E86}"/>
              </a:ext>
            </a:extLst>
          </p:cNvPr>
          <p:cNvCxnSpPr>
            <a:cxnSpLocks/>
            <a:stCxn id="143" idx="0"/>
            <a:endCxn id="131" idx="4"/>
          </p:cNvCxnSpPr>
          <p:nvPr/>
        </p:nvCxnSpPr>
        <p:spPr>
          <a:xfrm flipH="1" flipV="1">
            <a:off x="5656084" y="3068212"/>
            <a:ext cx="446520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55DCF242-8311-4930-B49E-D9020187C724}"/>
              </a:ext>
            </a:extLst>
          </p:cNvPr>
          <p:cNvSpPr/>
          <p:nvPr/>
        </p:nvSpPr>
        <p:spPr>
          <a:xfrm>
            <a:off x="4873277" y="323610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1B277C2-4123-4582-82E5-F860BA7B5ACA}"/>
              </a:ext>
            </a:extLst>
          </p:cNvPr>
          <p:cNvSpPr/>
          <p:nvPr/>
        </p:nvSpPr>
        <p:spPr>
          <a:xfrm>
            <a:off x="4895155" y="385287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5D3B899-9032-4516-8115-7CA52AAA3850}"/>
              </a:ext>
            </a:extLst>
          </p:cNvPr>
          <p:cNvSpPr/>
          <p:nvPr/>
        </p:nvSpPr>
        <p:spPr>
          <a:xfrm>
            <a:off x="5751845" y="323610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0737509B-E665-47D6-BF79-F25AC3C46C62}"/>
              </a:ext>
            </a:extLst>
          </p:cNvPr>
          <p:cNvSpPr/>
          <p:nvPr/>
        </p:nvSpPr>
        <p:spPr>
          <a:xfrm>
            <a:off x="5773723" y="385287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CA8254A-3AC6-45FD-B5A3-735FB68F084C}"/>
              </a:ext>
            </a:extLst>
          </p:cNvPr>
          <p:cNvSpPr/>
          <p:nvPr/>
        </p:nvSpPr>
        <p:spPr>
          <a:xfrm>
            <a:off x="6997002" y="323610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7099C57-ACA7-46F3-8460-C2B4CB5E4909}"/>
              </a:ext>
            </a:extLst>
          </p:cNvPr>
          <p:cNvSpPr/>
          <p:nvPr/>
        </p:nvSpPr>
        <p:spPr>
          <a:xfrm>
            <a:off x="7018880" y="385287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EBF400F6-71B4-48E7-93A3-2ABEE23F4ACD}"/>
              </a:ext>
            </a:extLst>
          </p:cNvPr>
          <p:cNvSpPr/>
          <p:nvPr/>
        </p:nvSpPr>
        <p:spPr>
          <a:xfrm>
            <a:off x="7875570" y="323610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F678CFD-2513-44E0-98A3-D9E9BFA5A92B}"/>
              </a:ext>
            </a:extLst>
          </p:cNvPr>
          <p:cNvSpPr/>
          <p:nvPr/>
        </p:nvSpPr>
        <p:spPr>
          <a:xfrm>
            <a:off x="7897448" y="385287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602B131-818A-4C72-91F2-F848AA7C0370}"/>
              </a:ext>
            </a:extLst>
          </p:cNvPr>
          <p:cNvCxnSpPr>
            <a:cxnSpLocks/>
            <a:stCxn id="149" idx="0"/>
            <a:endCxn id="132" idx="4"/>
          </p:cNvCxnSpPr>
          <p:nvPr/>
        </p:nvCxnSpPr>
        <p:spPr>
          <a:xfrm flipV="1">
            <a:off x="7347761" y="3062938"/>
            <a:ext cx="381891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B9EEB7ED-C9A7-4E7F-87E3-466C1ADD5CB5}"/>
              </a:ext>
            </a:extLst>
          </p:cNvPr>
          <p:cNvCxnSpPr>
            <a:cxnSpLocks/>
            <a:stCxn id="152" idx="0"/>
            <a:endCxn id="132" idx="4"/>
          </p:cNvCxnSpPr>
          <p:nvPr/>
        </p:nvCxnSpPr>
        <p:spPr>
          <a:xfrm flipH="1" flipV="1">
            <a:off x="7729652" y="3062938"/>
            <a:ext cx="496677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C0543A94-9646-45DD-9A20-E3B4D9CACB1D}"/>
              </a:ext>
            </a:extLst>
          </p:cNvPr>
          <p:cNvSpPr/>
          <p:nvPr/>
        </p:nvSpPr>
        <p:spPr>
          <a:xfrm>
            <a:off x="259962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B52F058-0931-462F-9B12-F5702E5368CC}"/>
              </a:ext>
            </a:extLst>
          </p:cNvPr>
          <p:cNvSpPr/>
          <p:nvPr/>
        </p:nvSpPr>
        <p:spPr>
          <a:xfrm>
            <a:off x="1124058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1A7ED54-984C-45D5-B6EF-AB92EF823B49}"/>
              </a:ext>
            </a:extLst>
          </p:cNvPr>
          <p:cNvSpPr/>
          <p:nvPr/>
        </p:nvSpPr>
        <p:spPr>
          <a:xfrm>
            <a:off x="1988154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D169D03-2D43-4EE6-AE68-C42E4EBAB955}"/>
              </a:ext>
            </a:extLst>
          </p:cNvPr>
          <p:cNvSpPr/>
          <p:nvPr/>
        </p:nvSpPr>
        <p:spPr>
          <a:xfrm>
            <a:off x="2852250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87011755-C91F-410F-9AC1-70B742D86A3D}"/>
              </a:ext>
            </a:extLst>
          </p:cNvPr>
          <p:cNvSpPr/>
          <p:nvPr/>
        </p:nvSpPr>
        <p:spPr>
          <a:xfrm>
            <a:off x="259962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6666FC0B-F4A7-48AA-BC0F-BE8357A106BE}"/>
              </a:ext>
            </a:extLst>
          </p:cNvPr>
          <p:cNvSpPr/>
          <p:nvPr/>
        </p:nvSpPr>
        <p:spPr>
          <a:xfrm>
            <a:off x="1124058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313D956-6D13-4C6A-A0B7-8CDDA527B03C}"/>
              </a:ext>
            </a:extLst>
          </p:cNvPr>
          <p:cNvSpPr/>
          <p:nvPr/>
        </p:nvSpPr>
        <p:spPr>
          <a:xfrm>
            <a:off x="1988154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FB78A5B-771D-4969-937C-76546A9E6D23}"/>
              </a:ext>
            </a:extLst>
          </p:cNvPr>
          <p:cNvSpPr/>
          <p:nvPr/>
        </p:nvSpPr>
        <p:spPr>
          <a:xfrm>
            <a:off x="2852250" y="218523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41771A0-E876-4F9F-AE50-D5DC20292B27}"/>
              </a:ext>
            </a:extLst>
          </p:cNvPr>
          <p:cNvSpPr/>
          <p:nvPr/>
        </p:nvSpPr>
        <p:spPr>
          <a:xfrm>
            <a:off x="259962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6B82D2A-8D1D-4968-82FA-BF089D44E8CB}"/>
              </a:ext>
            </a:extLst>
          </p:cNvPr>
          <p:cNvSpPr/>
          <p:nvPr/>
        </p:nvSpPr>
        <p:spPr>
          <a:xfrm>
            <a:off x="1124058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EB1BB610-5CB3-4934-A23C-2D050118CB16}"/>
              </a:ext>
            </a:extLst>
          </p:cNvPr>
          <p:cNvSpPr/>
          <p:nvPr/>
        </p:nvSpPr>
        <p:spPr>
          <a:xfrm>
            <a:off x="1988154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EC6D27C-B6F2-42FA-8C12-50618A8B6280}"/>
              </a:ext>
            </a:extLst>
          </p:cNvPr>
          <p:cNvSpPr/>
          <p:nvPr/>
        </p:nvSpPr>
        <p:spPr>
          <a:xfrm>
            <a:off x="2852250" y="301457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D75EC33F-B0CC-4CC8-A6B7-2A46A51E70CF}"/>
              </a:ext>
            </a:extLst>
          </p:cNvPr>
          <p:cNvSpPr/>
          <p:nvPr/>
        </p:nvSpPr>
        <p:spPr>
          <a:xfrm>
            <a:off x="259962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B6759F-E0C5-40B1-A83A-59D1C12D312D}"/>
              </a:ext>
            </a:extLst>
          </p:cNvPr>
          <p:cNvSpPr/>
          <p:nvPr/>
        </p:nvSpPr>
        <p:spPr>
          <a:xfrm>
            <a:off x="1124058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6AA12D1-E17A-4B8F-AA3A-89B93C0517C0}"/>
              </a:ext>
            </a:extLst>
          </p:cNvPr>
          <p:cNvSpPr/>
          <p:nvPr/>
        </p:nvSpPr>
        <p:spPr>
          <a:xfrm>
            <a:off x="1988154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DCF4873B-D2B9-493B-826D-C825C473C246}"/>
              </a:ext>
            </a:extLst>
          </p:cNvPr>
          <p:cNvSpPr/>
          <p:nvPr/>
        </p:nvSpPr>
        <p:spPr>
          <a:xfrm>
            <a:off x="2852250" y="382877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CAC3476-7886-47B4-9E88-FBF5BB3E021B}"/>
              </a:ext>
            </a:extLst>
          </p:cNvPr>
          <p:cNvCxnSpPr>
            <a:cxnSpLocks/>
            <a:stCxn id="158" idx="6"/>
            <a:endCxn id="159" idx="2"/>
          </p:cNvCxnSpPr>
          <p:nvPr/>
        </p:nvCxnSpPr>
        <p:spPr>
          <a:xfrm>
            <a:off x="908034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96FA053-3CCD-4EF4-9D66-4B2B84D17507}"/>
              </a:ext>
            </a:extLst>
          </p:cNvPr>
          <p:cNvCxnSpPr>
            <a:cxnSpLocks/>
            <a:stCxn id="160" idx="2"/>
            <a:endCxn id="159" idx="6"/>
          </p:cNvCxnSpPr>
          <p:nvPr/>
        </p:nvCxnSpPr>
        <p:spPr>
          <a:xfrm flipH="1">
            <a:off x="1772130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9ED79646-535C-427C-B7F6-A86E97CA9C68}"/>
              </a:ext>
            </a:extLst>
          </p:cNvPr>
          <p:cNvCxnSpPr>
            <a:cxnSpLocks/>
            <a:stCxn id="161" idx="2"/>
            <a:endCxn id="160" idx="6"/>
          </p:cNvCxnSpPr>
          <p:nvPr/>
        </p:nvCxnSpPr>
        <p:spPr>
          <a:xfrm flipH="1">
            <a:off x="2636226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8006288-0C7F-40DB-AD4C-82A2DA510C71}"/>
              </a:ext>
            </a:extLst>
          </p:cNvPr>
          <p:cNvCxnSpPr>
            <a:cxnSpLocks/>
            <a:stCxn id="162" idx="6"/>
            <a:endCxn id="163" idx="2"/>
          </p:cNvCxnSpPr>
          <p:nvPr/>
        </p:nvCxnSpPr>
        <p:spPr>
          <a:xfrm>
            <a:off x="908034" y="249663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F5004350-16D9-427B-82E6-7E2725C4AB60}"/>
              </a:ext>
            </a:extLst>
          </p:cNvPr>
          <p:cNvCxnSpPr>
            <a:cxnSpLocks/>
            <a:stCxn id="163" idx="6"/>
            <a:endCxn id="164" idx="2"/>
          </p:cNvCxnSpPr>
          <p:nvPr/>
        </p:nvCxnSpPr>
        <p:spPr>
          <a:xfrm>
            <a:off x="1772130" y="249663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851A6E4-FB0D-46DF-85EC-ADC16EBA93A3}"/>
              </a:ext>
            </a:extLst>
          </p:cNvPr>
          <p:cNvCxnSpPr>
            <a:cxnSpLocks/>
            <a:stCxn id="164" idx="6"/>
            <a:endCxn id="165" idx="2"/>
          </p:cNvCxnSpPr>
          <p:nvPr/>
        </p:nvCxnSpPr>
        <p:spPr>
          <a:xfrm>
            <a:off x="2636226" y="2496630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36D4C9E4-B605-428E-9825-A84FF60D7A66}"/>
              </a:ext>
            </a:extLst>
          </p:cNvPr>
          <p:cNvCxnSpPr>
            <a:cxnSpLocks/>
            <a:stCxn id="166" idx="6"/>
            <a:endCxn id="167" idx="2"/>
          </p:cNvCxnSpPr>
          <p:nvPr/>
        </p:nvCxnSpPr>
        <p:spPr>
          <a:xfrm>
            <a:off x="908034" y="332597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327CFA1-E6AD-45AC-AC46-DA48A72CBB1E}"/>
              </a:ext>
            </a:extLst>
          </p:cNvPr>
          <p:cNvCxnSpPr>
            <a:cxnSpLocks/>
            <a:stCxn id="167" idx="6"/>
            <a:endCxn id="168" idx="2"/>
          </p:cNvCxnSpPr>
          <p:nvPr/>
        </p:nvCxnSpPr>
        <p:spPr>
          <a:xfrm>
            <a:off x="1772130" y="332597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41B54882-3B14-4805-BFD5-965928C3EDD1}"/>
              </a:ext>
            </a:extLst>
          </p:cNvPr>
          <p:cNvCxnSpPr>
            <a:cxnSpLocks/>
            <a:stCxn id="168" idx="6"/>
            <a:endCxn id="169" idx="2"/>
          </p:cNvCxnSpPr>
          <p:nvPr/>
        </p:nvCxnSpPr>
        <p:spPr>
          <a:xfrm>
            <a:off x="2636226" y="3325970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C44C2556-585E-4D47-B849-DEE150DF7985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>
            <a:off x="908034" y="4140167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E2066BDF-CDCE-4099-956E-0263B0A095BB}"/>
              </a:ext>
            </a:extLst>
          </p:cNvPr>
          <p:cNvCxnSpPr>
            <a:cxnSpLocks/>
            <a:stCxn id="171" idx="6"/>
            <a:endCxn id="172" idx="2"/>
          </p:cNvCxnSpPr>
          <p:nvPr/>
        </p:nvCxnSpPr>
        <p:spPr>
          <a:xfrm>
            <a:off x="1772130" y="4140167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3A77FF20-0284-4971-9B23-34C4DDD3E4A9}"/>
              </a:ext>
            </a:extLst>
          </p:cNvPr>
          <p:cNvCxnSpPr>
            <a:cxnSpLocks/>
            <a:stCxn id="172" idx="6"/>
            <a:endCxn id="173" idx="2"/>
          </p:cNvCxnSpPr>
          <p:nvPr/>
        </p:nvCxnSpPr>
        <p:spPr>
          <a:xfrm>
            <a:off x="2636226" y="4140167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32D968F-5513-4720-BE83-D73BE8439FEF}"/>
              </a:ext>
            </a:extLst>
          </p:cNvPr>
          <p:cNvCxnSpPr>
            <a:cxnSpLocks/>
            <a:stCxn id="158" idx="4"/>
            <a:endCxn id="162" idx="0"/>
          </p:cNvCxnSpPr>
          <p:nvPr/>
        </p:nvCxnSpPr>
        <p:spPr>
          <a:xfrm>
            <a:off x="583998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1C3A4313-7438-4742-A339-E74E6C59ED09}"/>
              </a:ext>
            </a:extLst>
          </p:cNvPr>
          <p:cNvCxnSpPr>
            <a:cxnSpLocks/>
            <a:stCxn id="159" idx="4"/>
            <a:endCxn id="163" idx="0"/>
          </p:cNvCxnSpPr>
          <p:nvPr/>
        </p:nvCxnSpPr>
        <p:spPr>
          <a:xfrm>
            <a:off x="1448094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460E6D5C-6E33-4E00-B4D3-964CD6A7D4DD}"/>
              </a:ext>
            </a:extLst>
          </p:cNvPr>
          <p:cNvCxnSpPr>
            <a:cxnSpLocks/>
            <a:stCxn id="160" idx="4"/>
            <a:endCxn id="164" idx="0"/>
          </p:cNvCxnSpPr>
          <p:nvPr/>
        </p:nvCxnSpPr>
        <p:spPr>
          <a:xfrm>
            <a:off x="2312190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0BCE14D0-9ADB-47EF-AB22-712B14C163FB}"/>
              </a:ext>
            </a:extLst>
          </p:cNvPr>
          <p:cNvCxnSpPr>
            <a:cxnSpLocks/>
            <a:stCxn id="161" idx="4"/>
            <a:endCxn id="165" idx="0"/>
          </p:cNvCxnSpPr>
          <p:nvPr/>
        </p:nvCxnSpPr>
        <p:spPr>
          <a:xfrm>
            <a:off x="3176286" y="1994633"/>
            <a:ext cx="0" cy="1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EBC839C0-1726-4298-BD33-419325214663}"/>
              </a:ext>
            </a:extLst>
          </p:cNvPr>
          <p:cNvCxnSpPr>
            <a:cxnSpLocks/>
            <a:stCxn id="162" idx="4"/>
            <a:endCxn id="166" idx="0"/>
          </p:cNvCxnSpPr>
          <p:nvPr/>
        </p:nvCxnSpPr>
        <p:spPr>
          <a:xfrm>
            <a:off x="583998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5557D6BD-B285-4B09-BE46-216B31C7E672}"/>
              </a:ext>
            </a:extLst>
          </p:cNvPr>
          <p:cNvCxnSpPr>
            <a:cxnSpLocks/>
            <a:stCxn id="163" idx="4"/>
            <a:endCxn id="167" idx="0"/>
          </p:cNvCxnSpPr>
          <p:nvPr/>
        </p:nvCxnSpPr>
        <p:spPr>
          <a:xfrm>
            <a:off x="1448094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670D67AC-1348-4E28-9EA9-781A9C7AE121}"/>
              </a:ext>
            </a:extLst>
          </p:cNvPr>
          <p:cNvCxnSpPr>
            <a:cxnSpLocks/>
            <a:stCxn id="164" idx="4"/>
            <a:endCxn id="168" idx="0"/>
          </p:cNvCxnSpPr>
          <p:nvPr/>
        </p:nvCxnSpPr>
        <p:spPr>
          <a:xfrm>
            <a:off x="2312190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FBCD2AE7-BA71-46A3-8C5B-4AAFF7821196}"/>
              </a:ext>
            </a:extLst>
          </p:cNvPr>
          <p:cNvCxnSpPr>
            <a:cxnSpLocks/>
            <a:stCxn id="165" idx="4"/>
            <a:endCxn id="169" idx="0"/>
          </p:cNvCxnSpPr>
          <p:nvPr/>
        </p:nvCxnSpPr>
        <p:spPr>
          <a:xfrm>
            <a:off x="3176286" y="2811977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BB272663-E4D3-4E89-972D-19F6A958265D}"/>
              </a:ext>
            </a:extLst>
          </p:cNvPr>
          <p:cNvCxnSpPr>
            <a:cxnSpLocks/>
            <a:stCxn id="166" idx="4"/>
            <a:endCxn id="170" idx="0"/>
          </p:cNvCxnSpPr>
          <p:nvPr/>
        </p:nvCxnSpPr>
        <p:spPr>
          <a:xfrm>
            <a:off x="583998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594A0760-FB1C-4B1D-8472-944318A9EDD5}"/>
              </a:ext>
            </a:extLst>
          </p:cNvPr>
          <p:cNvCxnSpPr>
            <a:cxnSpLocks/>
            <a:stCxn id="171" idx="0"/>
            <a:endCxn id="167" idx="4"/>
          </p:cNvCxnSpPr>
          <p:nvPr/>
        </p:nvCxnSpPr>
        <p:spPr>
          <a:xfrm flipV="1">
            <a:off x="1448094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EE5FBA7B-2ECE-48BC-AABE-B901DDFB1A6F}"/>
              </a:ext>
            </a:extLst>
          </p:cNvPr>
          <p:cNvCxnSpPr>
            <a:cxnSpLocks/>
            <a:stCxn id="168" idx="4"/>
            <a:endCxn id="172" idx="0"/>
          </p:cNvCxnSpPr>
          <p:nvPr/>
        </p:nvCxnSpPr>
        <p:spPr>
          <a:xfrm>
            <a:off x="2312190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BB043F9D-07BC-4DBD-942E-B1DE6CA707F6}"/>
              </a:ext>
            </a:extLst>
          </p:cNvPr>
          <p:cNvCxnSpPr>
            <a:cxnSpLocks/>
            <a:stCxn id="169" idx="4"/>
            <a:endCxn id="173" idx="0"/>
          </p:cNvCxnSpPr>
          <p:nvPr/>
        </p:nvCxnSpPr>
        <p:spPr>
          <a:xfrm>
            <a:off x="3176286" y="3641317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순서도: 데이터 197">
            <a:extLst>
              <a:ext uri="{FF2B5EF4-FFF2-40B4-BE49-F238E27FC236}">
                <a16:creationId xmlns:a16="http://schemas.microsoft.com/office/drawing/2014/main" id="{86B0A3B7-3B14-4C59-B6E0-6CDFCCCC1CB2}"/>
              </a:ext>
            </a:extLst>
          </p:cNvPr>
          <p:cNvSpPr/>
          <p:nvPr/>
        </p:nvSpPr>
        <p:spPr>
          <a:xfrm rot="2649385">
            <a:off x="1373996" y="733623"/>
            <a:ext cx="1012290" cy="4355351"/>
          </a:xfrm>
          <a:prstGeom prst="flowChartInputOutpu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순서도: 데이터 198">
            <a:extLst>
              <a:ext uri="{FF2B5EF4-FFF2-40B4-BE49-F238E27FC236}">
                <a16:creationId xmlns:a16="http://schemas.microsoft.com/office/drawing/2014/main" id="{E53C4288-EFE0-484E-B8AD-C8B0A8F10417}"/>
              </a:ext>
            </a:extLst>
          </p:cNvPr>
          <p:cNvSpPr/>
          <p:nvPr/>
        </p:nvSpPr>
        <p:spPr>
          <a:xfrm rot="7609120">
            <a:off x="2468213" y="3013165"/>
            <a:ext cx="643688" cy="1479070"/>
          </a:xfrm>
          <a:prstGeom prst="flowChartInputOutpu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순서도: 데이터 200">
            <a:extLst>
              <a:ext uri="{FF2B5EF4-FFF2-40B4-BE49-F238E27FC236}">
                <a16:creationId xmlns:a16="http://schemas.microsoft.com/office/drawing/2014/main" id="{EBDC2773-0FCB-4E4A-B3BB-0828CAFED741}"/>
              </a:ext>
            </a:extLst>
          </p:cNvPr>
          <p:cNvSpPr/>
          <p:nvPr/>
        </p:nvSpPr>
        <p:spPr>
          <a:xfrm rot="7609120">
            <a:off x="681034" y="1239509"/>
            <a:ext cx="702795" cy="1778633"/>
          </a:xfrm>
          <a:prstGeom prst="flowChartInputOutpu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D7394BE-2C71-4AA2-ADD2-DC90426953DC}"/>
              </a:ext>
            </a:extLst>
          </p:cNvPr>
          <p:cNvSpPr/>
          <p:nvPr/>
        </p:nvSpPr>
        <p:spPr>
          <a:xfrm>
            <a:off x="3712402" y="2119322"/>
            <a:ext cx="959856" cy="140168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949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타원 130">
            <a:extLst>
              <a:ext uri="{FF2B5EF4-FFF2-40B4-BE49-F238E27FC236}">
                <a16:creationId xmlns:a16="http://schemas.microsoft.com/office/drawing/2014/main" id="{6EFD3BF2-DD37-4F49-9EEB-009DC31FA11F}"/>
              </a:ext>
            </a:extLst>
          </p:cNvPr>
          <p:cNvSpPr/>
          <p:nvPr/>
        </p:nvSpPr>
        <p:spPr>
          <a:xfrm>
            <a:off x="4850748" y="2260371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B2D0F4EF-8A97-4757-9AA7-ED845BCEEBDA}"/>
              </a:ext>
            </a:extLst>
          </p:cNvPr>
          <p:cNvSpPr/>
          <p:nvPr/>
        </p:nvSpPr>
        <p:spPr>
          <a:xfrm>
            <a:off x="6937417" y="2255097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A92B86C8-C772-433B-AA3B-AE7429A0149E}"/>
              </a:ext>
            </a:extLst>
          </p:cNvPr>
          <p:cNvSpPr/>
          <p:nvPr/>
        </p:nvSpPr>
        <p:spPr>
          <a:xfrm>
            <a:off x="5135787" y="1259660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C452B1E9-80DD-4651-8C1A-1D0226C13B9C}"/>
              </a:ext>
            </a:extLst>
          </p:cNvPr>
          <p:cNvSpPr/>
          <p:nvPr/>
        </p:nvSpPr>
        <p:spPr>
          <a:xfrm>
            <a:off x="4791988" y="3236101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B8F10281-2965-4EAF-9614-1671ED4BDD78}"/>
              </a:ext>
            </a:extLst>
          </p:cNvPr>
          <p:cNvSpPr/>
          <p:nvPr/>
        </p:nvSpPr>
        <p:spPr>
          <a:xfrm>
            <a:off x="5670556" y="3236101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34A8217C-4F71-47E7-A4A7-EBCEFB9BF2AE}"/>
              </a:ext>
            </a:extLst>
          </p:cNvPr>
          <p:cNvSpPr/>
          <p:nvPr/>
        </p:nvSpPr>
        <p:spPr>
          <a:xfrm>
            <a:off x="6915713" y="3236101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2C6C78C3-EF75-419C-BE78-C06693C2C4B8}"/>
              </a:ext>
            </a:extLst>
          </p:cNvPr>
          <p:cNvSpPr/>
          <p:nvPr/>
        </p:nvSpPr>
        <p:spPr>
          <a:xfrm>
            <a:off x="7794281" y="3236101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09FAAE-9304-4BB0-AF83-FC6E1815C6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9F587BC-F953-4B01-B488-A93374E721AB}"/>
              </a:ext>
            </a:extLst>
          </p:cNvPr>
          <p:cNvSpPr/>
          <p:nvPr/>
        </p:nvSpPr>
        <p:spPr>
          <a:xfrm>
            <a:off x="4975974" y="23396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75EB60E2-C731-4726-B57C-C94B43860ACF}"/>
              </a:ext>
            </a:extLst>
          </p:cNvPr>
          <p:cNvSpPr/>
          <p:nvPr/>
        </p:nvSpPr>
        <p:spPr>
          <a:xfrm>
            <a:off x="5624046" y="23396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614D6225-2ED1-488C-A8AF-16C53371049C}"/>
              </a:ext>
            </a:extLst>
          </p:cNvPr>
          <p:cNvSpPr/>
          <p:nvPr/>
        </p:nvSpPr>
        <p:spPr>
          <a:xfrm>
            <a:off x="7045415" y="231901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10AF0782-1B9A-4D49-B04F-78CCCC7EA88F}"/>
              </a:ext>
            </a:extLst>
          </p:cNvPr>
          <p:cNvSpPr/>
          <p:nvPr/>
        </p:nvSpPr>
        <p:spPr>
          <a:xfrm>
            <a:off x="7693487" y="231901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D3CF135F-3CE7-42F7-992F-86616D946ADD}"/>
              </a:ext>
            </a:extLst>
          </p:cNvPr>
          <p:cNvSpPr/>
          <p:nvPr/>
        </p:nvSpPr>
        <p:spPr>
          <a:xfrm>
            <a:off x="6605269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FCBA1432-729E-48D7-9009-0F4120419AA0}"/>
              </a:ext>
            </a:extLst>
          </p:cNvPr>
          <p:cNvSpPr/>
          <p:nvPr/>
        </p:nvSpPr>
        <p:spPr>
          <a:xfrm>
            <a:off x="7253341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5F4299FD-56EB-4C5F-A845-E5E4D35A6D3E}"/>
              </a:ext>
            </a:extLst>
          </p:cNvPr>
          <p:cNvSpPr/>
          <p:nvPr/>
        </p:nvSpPr>
        <p:spPr>
          <a:xfrm>
            <a:off x="5300010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3477F232-AD9B-407F-BB24-A752156170F0}"/>
              </a:ext>
            </a:extLst>
          </p:cNvPr>
          <p:cNvSpPr/>
          <p:nvPr/>
        </p:nvSpPr>
        <p:spPr>
          <a:xfrm>
            <a:off x="5948082" y="134036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943C991-6E28-4009-B24F-E17297A152D4}"/>
              </a:ext>
            </a:extLst>
          </p:cNvPr>
          <p:cNvCxnSpPr>
            <a:cxnSpLocks/>
            <a:stCxn id="131" idx="0"/>
            <a:endCxn id="133" idx="4"/>
          </p:cNvCxnSpPr>
          <p:nvPr/>
        </p:nvCxnSpPr>
        <p:spPr>
          <a:xfrm flipV="1">
            <a:off x="5656084" y="2067501"/>
            <a:ext cx="987148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96731B6C-0426-44A2-93B7-09375DE79B9F}"/>
              </a:ext>
            </a:extLst>
          </p:cNvPr>
          <p:cNvCxnSpPr>
            <a:cxnSpLocks/>
            <a:stCxn id="132" idx="0"/>
            <a:endCxn id="133" idx="4"/>
          </p:cNvCxnSpPr>
          <p:nvPr/>
        </p:nvCxnSpPr>
        <p:spPr>
          <a:xfrm flipH="1" flipV="1">
            <a:off x="6643232" y="2067501"/>
            <a:ext cx="1086420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8110F587-73B5-4710-8642-8F583FCB6286}"/>
              </a:ext>
            </a:extLst>
          </p:cNvPr>
          <p:cNvCxnSpPr>
            <a:cxnSpLocks/>
            <a:stCxn id="140" idx="0"/>
            <a:endCxn id="131" idx="4"/>
          </p:cNvCxnSpPr>
          <p:nvPr/>
        </p:nvCxnSpPr>
        <p:spPr>
          <a:xfrm flipV="1">
            <a:off x="5224036" y="3068212"/>
            <a:ext cx="432048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A95A3F67-1A9B-46BE-BED9-519ED6366E86}"/>
              </a:ext>
            </a:extLst>
          </p:cNvPr>
          <p:cNvCxnSpPr>
            <a:cxnSpLocks/>
            <a:stCxn id="143" idx="0"/>
            <a:endCxn id="131" idx="4"/>
          </p:cNvCxnSpPr>
          <p:nvPr/>
        </p:nvCxnSpPr>
        <p:spPr>
          <a:xfrm flipH="1" flipV="1">
            <a:off x="5656084" y="3068212"/>
            <a:ext cx="446520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8" name="타원 137">
            <a:extLst>
              <a:ext uri="{FF2B5EF4-FFF2-40B4-BE49-F238E27FC236}">
                <a16:creationId xmlns:a16="http://schemas.microsoft.com/office/drawing/2014/main" id="{55DCF242-8311-4930-B49E-D9020187C724}"/>
              </a:ext>
            </a:extLst>
          </p:cNvPr>
          <p:cNvSpPr/>
          <p:nvPr/>
        </p:nvSpPr>
        <p:spPr>
          <a:xfrm>
            <a:off x="4873277" y="323610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1B277C2-4123-4582-82E5-F860BA7B5ACA}"/>
              </a:ext>
            </a:extLst>
          </p:cNvPr>
          <p:cNvSpPr/>
          <p:nvPr/>
        </p:nvSpPr>
        <p:spPr>
          <a:xfrm>
            <a:off x="4895155" y="385287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05D3B899-9032-4516-8115-7CA52AAA3850}"/>
              </a:ext>
            </a:extLst>
          </p:cNvPr>
          <p:cNvSpPr/>
          <p:nvPr/>
        </p:nvSpPr>
        <p:spPr>
          <a:xfrm>
            <a:off x="5751845" y="323610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0737509B-E665-47D6-BF79-F25AC3C46C62}"/>
              </a:ext>
            </a:extLst>
          </p:cNvPr>
          <p:cNvSpPr/>
          <p:nvPr/>
        </p:nvSpPr>
        <p:spPr>
          <a:xfrm>
            <a:off x="5773723" y="385287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9CA8254A-3AC6-45FD-B5A3-735FB68F084C}"/>
              </a:ext>
            </a:extLst>
          </p:cNvPr>
          <p:cNvSpPr/>
          <p:nvPr/>
        </p:nvSpPr>
        <p:spPr>
          <a:xfrm>
            <a:off x="6997002" y="323610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7099C57-ACA7-46F3-8460-C2B4CB5E4909}"/>
              </a:ext>
            </a:extLst>
          </p:cNvPr>
          <p:cNvSpPr/>
          <p:nvPr/>
        </p:nvSpPr>
        <p:spPr>
          <a:xfrm>
            <a:off x="7018880" y="385287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EBF400F6-71B4-48E7-93A3-2ABEE23F4ACD}"/>
              </a:ext>
            </a:extLst>
          </p:cNvPr>
          <p:cNvSpPr/>
          <p:nvPr/>
        </p:nvSpPr>
        <p:spPr>
          <a:xfrm>
            <a:off x="7875570" y="3236101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5F678CFD-2513-44E0-98A3-D9E9BFA5A92B}"/>
              </a:ext>
            </a:extLst>
          </p:cNvPr>
          <p:cNvSpPr/>
          <p:nvPr/>
        </p:nvSpPr>
        <p:spPr>
          <a:xfrm>
            <a:off x="7897448" y="385287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602B131-818A-4C72-91F2-F848AA7C0370}"/>
              </a:ext>
            </a:extLst>
          </p:cNvPr>
          <p:cNvCxnSpPr>
            <a:cxnSpLocks/>
            <a:stCxn id="149" idx="0"/>
            <a:endCxn id="132" idx="4"/>
          </p:cNvCxnSpPr>
          <p:nvPr/>
        </p:nvCxnSpPr>
        <p:spPr>
          <a:xfrm flipV="1">
            <a:off x="7347761" y="3062938"/>
            <a:ext cx="381891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B9EEB7ED-C9A7-4E7F-87E3-466C1ADD5CB5}"/>
              </a:ext>
            </a:extLst>
          </p:cNvPr>
          <p:cNvCxnSpPr>
            <a:cxnSpLocks/>
            <a:stCxn id="152" idx="0"/>
            <a:endCxn id="132" idx="4"/>
          </p:cNvCxnSpPr>
          <p:nvPr/>
        </p:nvCxnSpPr>
        <p:spPr>
          <a:xfrm flipH="1" flipV="1">
            <a:off x="7729652" y="3062938"/>
            <a:ext cx="496677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C0543A94-9646-45DD-9A20-E3B4D9CACB1D}"/>
              </a:ext>
            </a:extLst>
          </p:cNvPr>
          <p:cNvSpPr/>
          <p:nvPr/>
        </p:nvSpPr>
        <p:spPr>
          <a:xfrm>
            <a:off x="259962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2B52F058-0931-462F-9B12-F5702E5368CC}"/>
              </a:ext>
            </a:extLst>
          </p:cNvPr>
          <p:cNvSpPr/>
          <p:nvPr/>
        </p:nvSpPr>
        <p:spPr>
          <a:xfrm>
            <a:off x="1124058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1A7ED54-984C-45D5-B6EF-AB92EF823B49}"/>
              </a:ext>
            </a:extLst>
          </p:cNvPr>
          <p:cNvSpPr/>
          <p:nvPr/>
        </p:nvSpPr>
        <p:spPr>
          <a:xfrm>
            <a:off x="1988154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AD169D03-2D43-4EE6-AE68-C42E4EBAB955}"/>
              </a:ext>
            </a:extLst>
          </p:cNvPr>
          <p:cNvSpPr/>
          <p:nvPr/>
        </p:nvSpPr>
        <p:spPr>
          <a:xfrm>
            <a:off x="2852250" y="1367889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87011755-C91F-410F-9AC1-70B742D86A3D}"/>
              </a:ext>
            </a:extLst>
          </p:cNvPr>
          <p:cNvSpPr/>
          <p:nvPr/>
        </p:nvSpPr>
        <p:spPr>
          <a:xfrm>
            <a:off x="259962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6666FC0B-F4A7-48AA-BC0F-BE8357A106BE}"/>
              </a:ext>
            </a:extLst>
          </p:cNvPr>
          <p:cNvSpPr/>
          <p:nvPr/>
        </p:nvSpPr>
        <p:spPr>
          <a:xfrm>
            <a:off x="1124058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1313D956-6D13-4C6A-A0B7-8CDDA527B03C}"/>
              </a:ext>
            </a:extLst>
          </p:cNvPr>
          <p:cNvSpPr/>
          <p:nvPr/>
        </p:nvSpPr>
        <p:spPr>
          <a:xfrm>
            <a:off x="1988154" y="218325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6FB78A5B-771D-4969-937C-76546A9E6D23}"/>
              </a:ext>
            </a:extLst>
          </p:cNvPr>
          <p:cNvSpPr/>
          <p:nvPr/>
        </p:nvSpPr>
        <p:spPr>
          <a:xfrm>
            <a:off x="2852250" y="218523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41771A0-E876-4F9F-AE50-D5DC20292B27}"/>
              </a:ext>
            </a:extLst>
          </p:cNvPr>
          <p:cNvSpPr/>
          <p:nvPr/>
        </p:nvSpPr>
        <p:spPr>
          <a:xfrm>
            <a:off x="259962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C6B82D2A-8D1D-4968-82FA-BF089D44E8CB}"/>
              </a:ext>
            </a:extLst>
          </p:cNvPr>
          <p:cNvSpPr/>
          <p:nvPr/>
        </p:nvSpPr>
        <p:spPr>
          <a:xfrm>
            <a:off x="1124058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EB1BB610-5CB3-4934-A23C-2D050118CB16}"/>
              </a:ext>
            </a:extLst>
          </p:cNvPr>
          <p:cNvSpPr/>
          <p:nvPr/>
        </p:nvSpPr>
        <p:spPr>
          <a:xfrm>
            <a:off x="1988154" y="301259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EC6D27C-B6F2-42FA-8C12-50618A8B6280}"/>
              </a:ext>
            </a:extLst>
          </p:cNvPr>
          <p:cNvSpPr/>
          <p:nvPr/>
        </p:nvSpPr>
        <p:spPr>
          <a:xfrm>
            <a:off x="2852250" y="301457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D75EC33F-B0CC-4CC8-A6B7-2A46A51E70CF}"/>
              </a:ext>
            </a:extLst>
          </p:cNvPr>
          <p:cNvSpPr/>
          <p:nvPr/>
        </p:nvSpPr>
        <p:spPr>
          <a:xfrm>
            <a:off x="259962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EAB6759F-E0C5-40B1-A83A-59D1C12D312D}"/>
              </a:ext>
            </a:extLst>
          </p:cNvPr>
          <p:cNvSpPr/>
          <p:nvPr/>
        </p:nvSpPr>
        <p:spPr>
          <a:xfrm>
            <a:off x="1124058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6AA12D1-E17A-4B8F-AA3A-89B93C0517C0}"/>
              </a:ext>
            </a:extLst>
          </p:cNvPr>
          <p:cNvSpPr/>
          <p:nvPr/>
        </p:nvSpPr>
        <p:spPr>
          <a:xfrm>
            <a:off x="1988154" y="3826795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DCF4873B-D2B9-493B-826D-C825C473C246}"/>
              </a:ext>
            </a:extLst>
          </p:cNvPr>
          <p:cNvSpPr/>
          <p:nvPr/>
        </p:nvSpPr>
        <p:spPr>
          <a:xfrm>
            <a:off x="2852250" y="382877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DCAC3476-7886-47B4-9E88-FBF5BB3E021B}"/>
              </a:ext>
            </a:extLst>
          </p:cNvPr>
          <p:cNvCxnSpPr>
            <a:cxnSpLocks/>
            <a:stCxn id="158" idx="6"/>
            <a:endCxn id="159" idx="2"/>
          </p:cNvCxnSpPr>
          <p:nvPr/>
        </p:nvCxnSpPr>
        <p:spPr>
          <a:xfrm>
            <a:off x="908034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96FA053-3CCD-4EF4-9D66-4B2B84D17507}"/>
              </a:ext>
            </a:extLst>
          </p:cNvPr>
          <p:cNvCxnSpPr>
            <a:cxnSpLocks/>
            <a:stCxn id="160" idx="2"/>
            <a:endCxn id="159" idx="6"/>
          </p:cNvCxnSpPr>
          <p:nvPr/>
        </p:nvCxnSpPr>
        <p:spPr>
          <a:xfrm flipH="1">
            <a:off x="1772130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9ED79646-535C-427C-B7F6-A86E97CA9C68}"/>
              </a:ext>
            </a:extLst>
          </p:cNvPr>
          <p:cNvCxnSpPr>
            <a:cxnSpLocks/>
            <a:stCxn id="161" idx="2"/>
            <a:endCxn id="160" idx="6"/>
          </p:cNvCxnSpPr>
          <p:nvPr/>
        </p:nvCxnSpPr>
        <p:spPr>
          <a:xfrm flipH="1">
            <a:off x="2636226" y="1681261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8006288-0C7F-40DB-AD4C-82A2DA510C71}"/>
              </a:ext>
            </a:extLst>
          </p:cNvPr>
          <p:cNvCxnSpPr>
            <a:cxnSpLocks/>
            <a:stCxn id="162" idx="6"/>
            <a:endCxn id="163" idx="2"/>
          </p:cNvCxnSpPr>
          <p:nvPr/>
        </p:nvCxnSpPr>
        <p:spPr>
          <a:xfrm>
            <a:off x="908034" y="249663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F5004350-16D9-427B-82E6-7E2725C4AB60}"/>
              </a:ext>
            </a:extLst>
          </p:cNvPr>
          <p:cNvCxnSpPr>
            <a:cxnSpLocks/>
            <a:stCxn id="163" idx="6"/>
            <a:endCxn id="164" idx="2"/>
          </p:cNvCxnSpPr>
          <p:nvPr/>
        </p:nvCxnSpPr>
        <p:spPr>
          <a:xfrm>
            <a:off x="1772130" y="249663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851A6E4-FB0D-46DF-85EC-ADC16EBA93A3}"/>
              </a:ext>
            </a:extLst>
          </p:cNvPr>
          <p:cNvCxnSpPr>
            <a:cxnSpLocks/>
            <a:stCxn id="164" idx="6"/>
            <a:endCxn id="165" idx="2"/>
          </p:cNvCxnSpPr>
          <p:nvPr/>
        </p:nvCxnSpPr>
        <p:spPr>
          <a:xfrm>
            <a:off x="2636226" y="2496630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36D4C9E4-B605-428E-9825-A84FF60D7A66}"/>
              </a:ext>
            </a:extLst>
          </p:cNvPr>
          <p:cNvCxnSpPr>
            <a:cxnSpLocks/>
            <a:stCxn id="166" idx="6"/>
            <a:endCxn id="167" idx="2"/>
          </p:cNvCxnSpPr>
          <p:nvPr/>
        </p:nvCxnSpPr>
        <p:spPr>
          <a:xfrm>
            <a:off x="908034" y="332597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F327CFA1-E6AD-45AC-AC46-DA48A72CBB1E}"/>
              </a:ext>
            </a:extLst>
          </p:cNvPr>
          <p:cNvCxnSpPr>
            <a:cxnSpLocks/>
            <a:stCxn id="167" idx="6"/>
            <a:endCxn id="168" idx="2"/>
          </p:cNvCxnSpPr>
          <p:nvPr/>
        </p:nvCxnSpPr>
        <p:spPr>
          <a:xfrm>
            <a:off x="1772130" y="3325970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41B54882-3B14-4805-BFD5-965928C3EDD1}"/>
              </a:ext>
            </a:extLst>
          </p:cNvPr>
          <p:cNvCxnSpPr>
            <a:cxnSpLocks/>
            <a:stCxn id="168" idx="6"/>
            <a:endCxn id="169" idx="2"/>
          </p:cNvCxnSpPr>
          <p:nvPr/>
        </p:nvCxnSpPr>
        <p:spPr>
          <a:xfrm>
            <a:off x="2636226" y="3325970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C44C2556-585E-4D47-B849-DEE150DF7985}"/>
              </a:ext>
            </a:extLst>
          </p:cNvPr>
          <p:cNvCxnSpPr>
            <a:cxnSpLocks/>
            <a:stCxn id="170" idx="6"/>
            <a:endCxn id="171" idx="2"/>
          </p:cNvCxnSpPr>
          <p:nvPr/>
        </p:nvCxnSpPr>
        <p:spPr>
          <a:xfrm>
            <a:off x="908034" y="4140167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E2066BDF-CDCE-4099-956E-0263B0A095BB}"/>
              </a:ext>
            </a:extLst>
          </p:cNvPr>
          <p:cNvCxnSpPr>
            <a:cxnSpLocks/>
            <a:stCxn id="171" idx="6"/>
            <a:endCxn id="172" idx="2"/>
          </p:cNvCxnSpPr>
          <p:nvPr/>
        </p:nvCxnSpPr>
        <p:spPr>
          <a:xfrm>
            <a:off x="1772130" y="4140167"/>
            <a:ext cx="2160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3A77FF20-0284-4971-9B23-34C4DDD3E4A9}"/>
              </a:ext>
            </a:extLst>
          </p:cNvPr>
          <p:cNvCxnSpPr>
            <a:cxnSpLocks/>
            <a:stCxn id="172" idx="6"/>
            <a:endCxn id="173" idx="2"/>
          </p:cNvCxnSpPr>
          <p:nvPr/>
        </p:nvCxnSpPr>
        <p:spPr>
          <a:xfrm>
            <a:off x="2636226" y="4140167"/>
            <a:ext cx="216024" cy="1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32D968F-5513-4720-BE83-D73BE8439FEF}"/>
              </a:ext>
            </a:extLst>
          </p:cNvPr>
          <p:cNvCxnSpPr>
            <a:cxnSpLocks/>
            <a:stCxn id="158" idx="4"/>
            <a:endCxn id="162" idx="0"/>
          </p:cNvCxnSpPr>
          <p:nvPr/>
        </p:nvCxnSpPr>
        <p:spPr>
          <a:xfrm>
            <a:off x="583998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1C3A4313-7438-4742-A339-E74E6C59ED09}"/>
              </a:ext>
            </a:extLst>
          </p:cNvPr>
          <p:cNvCxnSpPr>
            <a:cxnSpLocks/>
            <a:stCxn id="159" idx="4"/>
            <a:endCxn id="163" idx="0"/>
          </p:cNvCxnSpPr>
          <p:nvPr/>
        </p:nvCxnSpPr>
        <p:spPr>
          <a:xfrm>
            <a:off x="1448094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460E6D5C-6E33-4E00-B4D3-964CD6A7D4DD}"/>
              </a:ext>
            </a:extLst>
          </p:cNvPr>
          <p:cNvCxnSpPr>
            <a:cxnSpLocks/>
            <a:stCxn id="160" idx="4"/>
            <a:endCxn id="164" idx="0"/>
          </p:cNvCxnSpPr>
          <p:nvPr/>
        </p:nvCxnSpPr>
        <p:spPr>
          <a:xfrm>
            <a:off x="2312190" y="1994633"/>
            <a:ext cx="0" cy="188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0BCE14D0-9ADB-47EF-AB22-712B14C163FB}"/>
              </a:ext>
            </a:extLst>
          </p:cNvPr>
          <p:cNvCxnSpPr>
            <a:cxnSpLocks/>
            <a:stCxn id="161" idx="4"/>
            <a:endCxn id="165" idx="0"/>
          </p:cNvCxnSpPr>
          <p:nvPr/>
        </p:nvCxnSpPr>
        <p:spPr>
          <a:xfrm>
            <a:off x="3176286" y="1994633"/>
            <a:ext cx="0" cy="190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id="{EBC839C0-1726-4298-BD33-419325214663}"/>
              </a:ext>
            </a:extLst>
          </p:cNvPr>
          <p:cNvCxnSpPr>
            <a:cxnSpLocks/>
            <a:stCxn id="162" idx="4"/>
            <a:endCxn id="166" idx="0"/>
          </p:cNvCxnSpPr>
          <p:nvPr/>
        </p:nvCxnSpPr>
        <p:spPr>
          <a:xfrm>
            <a:off x="583998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id="{5557D6BD-B285-4B09-BE46-216B31C7E672}"/>
              </a:ext>
            </a:extLst>
          </p:cNvPr>
          <p:cNvCxnSpPr>
            <a:cxnSpLocks/>
            <a:stCxn id="163" idx="4"/>
            <a:endCxn id="167" idx="0"/>
          </p:cNvCxnSpPr>
          <p:nvPr/>
        </p:nvCxnSpPr>
        <p:spPr>
          <a:xfrm>
            <a:off x="1448094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670D67AC-1348-4E28-9EA9-781A9C7AE121}"/>
              </a:ext>
            </a:extLst>
          </p:cNvPr>
          <p:cNvCxnSpPr>
            <a:cxnSpLocks/>
            <a:stCxn id="164" idx="4"/>
            <a:endCxn id="168" idx="0"/>
          </p:cNvCxnSpPr>
          <p:nvPr/>
        </p:nvCxnSpPr>
        <p:spPr>
          <a:xfrm>
            <a:off x="2312190" y="2810002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FBCD2AE7-BA71-46A3-8C5B-4AAFF7821196}"/>
              </a:ext>
            </a:extLst>
          </p:cNvPr>
          <p:cNvCxnSpPr>
            <a:cxnSpLocks/>
            <a:stCxn id="165" idx="4"/>
            <a:endCxn id="169" idx="0"/>
          </p:cNvCxnSpPr>
          <p:nvPr/>
        </p:nvCxnSpPr>
        <p:spPr>
          <a:xfrm>
            <a:off x="3176286" y="2811977"/>
            <a:ext cx="0" cy="202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BB272663-E4D3-4E89-972D-19F6A958265D}"/>
              </a:ext>
            </a:extLst>
          </p:cNvPr>
          <p:cNvCxnSpPr>
            <a:cxnSpLocks/>
            <a:stCxn id="166" idx="4"/>
            <a:endCxn id="170" idx="0"/>
          </p:cNvCxnSpPr>
          <p:nvPr/>
        </p:nvCxnSpPr>
        <p:spPr>
          <a:xfrm>
            <a:off x="583998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5" name="직선 연결선 194">
            <a:extLst>
              <a:ext uri="{FF2B5EF4-FFF2-40B4-BE49-F238E27FC236}">
                <a16:creationId xmlns:a16="http://schemas.microsoft.com/office/drawing/2014/main" id="{594A0760-FB1C-4B1D-8472-944318A9EDD5}"/>
              </a:ext>
            </a:extLst>
          </p:cNvPr>
          <p:cNvCxnSpPr>
            <a:cxnSpLocks/>
            <a:stCxn id="171" idx="0"/>
            <a:endCxn id="167" idx="4"/>
          </p:cNvCxnSpPr>
          <p:nvPr/>
        </p:nvCxnSpPr>
        <p:spPr>
          <a:xfrm flipV="1">
            <a:off x="1448094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EE5FBA7B-2ECE-48BC-AABE-B901DDFB1A6F}"/>
              </a:ext>
            </a:extLst>
          </p:cNvPr>
          <p:cNvCxnSpPr>
            <a:cxnSpLocks/>
            <a:stCxn id="168" idx="4"/>
            <a:endCxn id="172" idx="0"/>
          </p:cNvCxnSpPr>
          <p:nvPr/>
        </p:nvCxnSpPr>
        <p:spPr>
          <a:xfrm>
            <a:off x="2312190" y="3639342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BB043F9D-07BC-4DBD-942E-B1DE6CA707F6}"/>
              </a:ext>
            </a:extLst>
          </p:cNvPr>
          <p:cNvCxnSpPr>
            <a:cxnSpLocks/>
            <a:stCxn id="169" idx="4"/>
            <a:endCxn id="173" idx="0"/>
          </p:cNvCxnSpPr>
          <p:nvPr/>
        </p:nvCxnSpPr>
        <p:spPr>
          <a:xfrm>
            <a:off x="3176286" y="3641317"/>
            <a:ext cx="0" cy="18745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8" name="순서도: 데이터 197">
            <a:extLst>
              <a:ext uri="{FF2B5EF4-FFF2-40B4-BE49-F238E27FC236}">
                <a16:creationId xmlns:a16="http://schemas.microsoft.com/office/drawing/2014/main" id="{86B0A3B7-3B14-4C59-B6E0-6CDFCCCC1CB2}"/>
              </a:ext>
            </a:extLst>
          </p:cNvPr>
          <p:cNvSpPr/>
          <p:nvPr/>
        </p:nvSpPr>
        <p:spPr>
          <a:xfrm rot="2649385">
            <a:off x="1373996" y="733623"/>
            <a:ext cx="1012290" cy="4355351"/>
          </a:xfrm>
          <a:prstGeom prst="flowChartInputOutpu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9" name="순서도: 데이터 198">
            <a:extLst>
              <a:ext uri="{FF2B5EF4-FFF2-40B4-BE49-F238E27FC236}">
                <a16:creationId xmlns:a16="http://schemas.microsoft.com/office/drawing/2014/main" id="{E53C4288-EFE0-484E-B8AD-C8B0A8F10417}"/>
              </a:ext>
            </a:extLst>
          </p:cNvPr>
          <p:cNvSpPr/>
          <p:nvPr/>
        </p:nvSpPr>
        <p:spPr>
          <a:xfrm rot="7609120">
            <a:off x="2468213" y="3013165"/>
            <a:ext cx="643688" cy="1479070"/>
          </a:xfrm>
          <a:prstGeom prst="flowChartInputOutpu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1" name="순서도: 데이터 200">
            <a:extLst>
              <a:ext uri="{FF2B5EF4-FFF2-40B4-BE49-F238E27FC236}">
                <a16:creationId xmlns:a16="http://schemas.microsoft.com/office/drawing/2014/main" id="{EBDC2773-0FCB-4E4A-B3BB-0828CAFED741}"/>
              </a:ext>
            </a:extLst>
          </p:cNvPr>
          <p:cNvSpPr/>
          <p:nvPr/>
        </p:nvSpPr>
        <p:spPr>
          <a:xfrm rot="7609120">
            <a:off x="681034" y="1239509"/>
            <a:ext cx="702795" cy="1778633"/>
          </a:xfrm>
          <a:prstGeom prst="flowChartInputOutpu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D7394BE-2C71-4AA2-ADD2-DC90426953DC}"/>
              </a:ext>
            </a:extLst>
          </p:cNvPr>
          <p:cNvSpPr/>
          <p:nvPr/>
        </p:nvSpPr>
        <p:spPr>
          <a:xfrm>
            <a:off x="3712402" y="2119322"/>
            <a:ext cx="959856" cy="1401680"/>
          </a:xfrm>
          <a:prstGeom prst="rightArrow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76DF633A-D9D4-4BDC-B34C-EED0BBECB6DE}"/>
              </a:ext>
            </a:extLst>
          </p:cNvPr>
          <p:cNvCxnSpPr>
            <a:cxnSpLocks/>
            <a:stCxn id="114" idx="7"/>
            <a:endCxn id="132" idx="1"/>
          </p:cNvCxnSpPr>
          <p:nvPr/>
        </p:nvCxnSpPr>
        <p:spPr>
          <a:xfrm rot="5400000" flipH="1" flipV="1">
            <a:off x="6644316" y="1906298"/>
            <a:ext cx="58035" cy="992247"/>
          </a:xfrm>
          <a:prstGeom prst="curvedConnector3">
            <a:avLst>
              <a:gd name="adj1" fmla="val 520719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D4CC9D3E-5139-400C-8843-9B3837F65D70}"/>
              </a:ext>
            </a:extLst>
          </p:cNvPr>
          <p:cNvSpPr/>
          <p:nvPr/>
        </p:nvSpPr>
        <p:spPr>
          <a:xfrm>
            <a:off x="5809601" y="1628353"/>
            <a:ext cx="1667259" cy="361450"/>
          </a:xfrm>
          <a:prstGeom prst="wedgeRectCallout">
            <a:avLst>
              <a:gd name="adj1" fmla="val -6660"/>
              <a:gd name="adj2" fmla="val 8524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 connection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895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DDC70-5075-4F41-9864-56213D7888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63179"/>
            <a:ext cx="4992156" cy="4052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8848F-9FCA-4D71-A5F3-F54B7E529A88}"/>
              </a:ext>
            </a:extLst>
          </p:cNvPr>
          <p:cNvSpPr txBox="1"/>
          <p:nvPr/>
        </p:nvSpPr>
        <p:spPr>
          <a:xfrm>
            <a:off x="4139952" y="2489251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Supernodal</a:t>
            </a:r>
            <a:r>
              <a:rPr lang="en-US" altLang="ko-KR" dirty="0"/>
              <a:t>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Extension of Blocked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Ignore empty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Lower work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Even more parallelism</a:t>
            </a:r>
          </a:p>
        </p:txBody>
      </p:sp>
    </p:spTree>
    <p:extLst>
      <p:ext uri="{BB962C8B-B14F-4D97-AF65-F5344CB8AC3E}">
        <p14:creationId xmlns:p14="http://schemas.microsoft.com/office/powerpoint/2010/main" val="316755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Graph notation</a:t>
            </a:r>
            <a:endParaRPr lang="ko-KR" altLang="en-US" sz="2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20A4D3-0B66-495E-A5E4-E86BA627ED48}"/>
              </a:ext>
            </a:extLst>
          </p:cNvPr>
          <p:cNvSpPr txBox="1"/>
          <p:nvPr/>
        </p:nvSpPr>
        <p:spPr>
          <a:xfrm>
            <a:off x="434823" y="3987078"/>
            <a:ext cx="330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1.Undirected graph</a:t>
            </a:r>
            <a:endParaRPr lang="ko-KR" altLang="en-US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D5F4A-61C5-4B30-9182-1965EB8B8811}"/>
              </a:ext>
            </a:extLst>
          </p:cNvPr>
          <p:cNvSpPr txBox="1"/>
          <p:nvPr/>
        </p:nvSpPr>
        <p:spPr>
          <a:xfrm>
            <a:off x="4138364" y="1963483"/>
            <a:ext cx="3744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Network congestion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Navigation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Computer graphic(Mesh)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Programming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Many others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DF43C2-64C0-4998-9A2B-E3932D861EB8}"/>
              </a:ext>
            </a:extLst>
          </p:cNvPr>
          <p:cNvSpPr/>
          <p:nvPr/>
        </p:nvSpPr>
        <p:spPr>
          <a:xfrm>
            <a:off x="985435" y="1644744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1F60D44-7C7D-4B44-8BAB-8BEF68DFFD0A}"/>
              </a:ext>
            </a:extLst>
          </p:cNvPr>
          <p:cNvSpPr/>
          <p:nvPr/>
        </p:nvSpPr>
        <p:spPr>
          <a:xfrm>
            <a:off x="2699792" y="1655851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74ED80-A8E7-48F0-85E5-5BBBE3B46A37}"/>
              </a:ext>
            </a:extLst>
          </p:cNvPr>
          <p:cNvSpPr/>
          <p:nvPr/>
        </p:nvSpPr>
        <p:spPr>
          <a:xfrm>
            <a:off x="985435" y="3265476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99CEBA4-CF57-4068-85B5-4F3E0676A0F4}"/>
              </a:ext>
            </a:extLst>
          </p:cNvPr>
          <p:cNvSpPr/>
          <p:nvPr/>
        </p:nvSpPr>
        <p:spPr>
          <a:xfrm>
            <a:off x="2699793" y="3299644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370E7A0-1ADC-4BBE-88BF-B9B03A33BCE7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1475656" y="1892865"/>
            <a:ext cx="1224136" cy="1110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FBE3945-FCE3-45DE-A8FF-D57DDDE50106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1230546" y="2140986"/>
            <a:ext cx="0" cy="112449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C7529E5-B80E-471B-9D0E-F50A01D1BC65}"/>
              </a:ext>
            </a:extLst>
          </p:cNvPr>
          <p:cNvCxnSpPr>
            <a:cxnSpLocks/>
            <a:stCxn id="23" idx="0"/>
            <a:endCxn id="21" idx="4"/>
          </p:cNvCxnSpPr>
          <p:nvPr/>
        </p:nvCxnSpPr>
        <p:spPr>
          <a:xfrm flipH="1" flipV="1">
            <a:off x="2944903" y="2152093"/>
            <a:ext cx="1" cy="1147551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B5257B1-38C8-4A7D-952E-6AB761243D43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1475656" y="3513597"/>
            <a:ext cx="1224137" cy="34168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9DF6AB-EBC1-462B-9948-75E76CCDA2CF}"/>
              </a:ext>
            </a:extLst>
          </p:cNvPr>
          <p:cNvSpPr txBox="1"/>
          <p:nvPr/>
        </p:nvSpPr>
        <p:spPr>
          <a:xfrm>
            <a:off x="1967296" y="1577813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890096-4962-49B6-8C1A-6EBAE7A601D2}"/>
              </a:ext>
            </a:extLst>
          </p:cNvPr>
          <p:cNvSpPr txBox="1"/>
          <p:nvPr/>
        </p:nvSpPr>
        <p:spPr>
          <a:xfrm>
            <a:off x="2914554" y="2568520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344A3-A943-455E-8B81-BE302927A8AA}"/>
              </a:ext>
            </a:extLst>
          </p:cNvPr>
          <p:cNvSpPr txBox="1"/>
          <p:nvPr/>
        </p:nvSpPr>
        <p:spPr>
          <a:xfrm>
            <a:off x="915860" y="250837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A6E8D-10AC-428F-A9BE-BEC387554338}"/>
              </a:ext>
            </a:extLst>
          </p:cNvPr>
          <p:cNvSpPr txBox="1"/>
          <p:nvPr/>
        </p:nvSpPr>
        <p:spPr>
          <a:xfrm>
            <a:off x="1915207" y="353728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44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DDC70-5075-4F41-9864-56213D7888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63179"/>
            <a:ext cx="4992156" cy="4052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8848F-9FCA-4D71-A5F3-F54B7E529A88}"/>
              </a:ext>
            </a:extLst>
          </p:cNvPr>
          <p:cNvSpPr txBox="1"/>
          <p:nvPr/>
        </p:nvSpPr>
        <p:spPr>
          <a:xfrm>
            <a:off x="4139952" y="2489251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Supernodal</a:t>
            </a:r>
            <a:r>
              <a:rPr lang="en-US" altLang="ko-KR" dirty="0"/>
              <a:t>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Extension of Blocked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Ignore empty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Lower work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Even more parallelism</a:t>
            </a:r>
          </a:p>
        </p:txBody>
      </p:sp>
    </p:spTree>
    <p:extLst>
      <p:ext uri="{BB962C8B-B14F-4D97-AF65-F5344CB8AC3E}">
        <p14:creationId xmlns:p14="http://schemas.microsoft.com/office/powerpoint/2010/main" val="3016847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DDC70-5075-4F41-9864-56213D7888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92" y="1063179"/>
            <a:ext cx="4992156" cy="4052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7351B7-0292-414B-BCF1-1CA2F1BC29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6" y="1063179"/>
            <a:ext cx="4992156" cy="38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64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6DDC70-5075-4F41-9864-56213D7888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492" y="1063179"/>
            <a:ext cx="4992156" cy="40524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7351B7-0292-414B-BCF1-1CA2F1BC29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6" y="1063179"/>
            <a:ext cx="4992156" cy="38781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2D27D6F-FAE3-4737-B5AE-F64DB3641E5A}"/>
              </a:ext>
            </a:extLst>
          </p:cNvPr>
          <p:cNvSpPr/>
          <p:nvPr/>
        </p:nvSpPr>
        <p:spPr>
          <a:xfrm>
            <a:off x="4427984" y="1602136"/>
            <a:ext cx="4248472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B39318-4458-444F-8A99-35AA7161A77E}"/>
              </a:ext>
            </a:extLst>
          </p:cNvPr>
          <p:cNvSpPr/>
          <p:nvPr/>
        </p:nvSpPr>
        <p:spPr>
          <a:xfrm>
            <a:off x="5220072" y="2463738"/>
            <a:ext cx="205740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775541-BCBF-415F-8B9B-9DC3B33A6E5F}"/>
              </a:ext>
            </a:extLst>
          </p:cNvPr>
          <p:cNvSpPr/>
          <p:nvPr/>
        </p:nvSpPr>
        <p:spPr>
          <a:xfrm>
            <a:off x="5238328" y="2987043"/>
            <a:ext cx="2057400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77815F-A461-451B-8146-83B619B260E6}"/>
              </a:ext>
            </a:extLst>
          </p:cNvPr>
          <p:cNvSpPr/>
          <p:nvPr/>
        </p:nvSpPr>
        <p:spPr>
          <a:xfrm>
            <a:off x="5243760" y="3674382"/>
            <a:ext cx="2274640" cy="4099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21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CBB516-58FC-4EE2-9ED7-40B7D7DE0A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63179"/>
            <a:ext cx="4992156" cy="40524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2BDB0B-D6DB-4ED6-93B6-75A4FDFDF9BD}"/>
              </a:ext>
            </a:extLst>
          </p:cNvPr>
          <p:cNvSpPr txBox="1"/>
          <p:nvPr/>
        </p:nvSpPr>
        <p:spPr>
          <a:xfrm>
            <a:off x="4139952" y="2489251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Supernodal</a:t>
            </a:r>
            <a:r>
              <a:rPr lang="en-US" altLang="ko-KR" dirty="0"/>
              <a:t>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 data collision at stage 1, stage 2, stage 3 over Descendant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More parallelism point</a:t>
            </a:r>
          </a:p>
        </p:txBody>
      </p:sp>
    </p:spTree>
    <p:extLst>
      <p:ext uri="{BB962C8B-B14F-4D97-AF65-F5344CB8AC3E}">
        <p14:creationId xmlns:p14="http://schemas.microsoft.com/office/powerpoint/2010/main" val="1000409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A3DE01-50A3-4AED-BA68-A799109C37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6" y="1001067"/>
            <a:ext cx="3995936" cy="4077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0F2BE0-97B7-498E-89D0-19D72DC3109E}"/>
              </a:ext>
            </a:extLst>
          </p:cNvPr>
          <p:cNvSpPr txBox="1"/>
          <p:nvPr/>
        </p:nvSpPr>
        <p:spPr>
          <a:xfrm>
            <a:off x="4463480" y="2067694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Supernodal</a:t>
            </a:r>
            <a:r>
              <a:rPr lang="en-US" altLang="ko-KR" dirty="0"/>
              <a:t>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BFS with Elimination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Wrapping function for a node relaxing with </a:t>
            </a:r>
            <a:r>
              <a:rPr lang="en-US" altLang="ko-KR" dirty="0" err="1"/>
              <a:t>supernodes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Synchronization between stage</a:t>
            </a:r>
          </a:p>
        </p:txBody>
      </p:sp>
    </p:spTree>
    <p:extLst>
      <p:ext uri="{BB962C8B-B14F-4D97-AF65-F5344CB8AC3E}">
        <p14:creationId xmlns:p14="http://schemas.microsoft.com/office/powerpoint/2010/main" val="2650025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A3DE01-50A3-4AED-BA68-A799109C37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6" y="1001067"/>
            <a:ext cx="3995936" cy="4077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0F2BE0-97B7-498E-89D0-19D72DC3109E}"/>
              </a:ext>
            </a:extLst>
          </p:cNvPr>
          <p:cNvSpPr txBox="1"/>
          <p:nvPr/>
        </p:nvSpPr>
        <p:spPr>
          <a:xfrm>
            <a:off x="4463480" y="2067694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Supernodal</a:t>
            </a:r>
            <a:r>
              <a:rPr lang="en-US" altLang="ko-KR" dirty="0"/>
              <a:t>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BFS with Elimination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Wrapping function for a node relaxing with </a:t>
            </a:r>
            <a:r>
              <a:rPr lang="en-US" altLang="ko-KR" dirty="0" err="1">
                <a:solidFill>
                  <a:srgbClr val="FF0000"/>
                </a:solidFill>
              </a:rPr>
              <a:t>supernodes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Synchronization between stage</a:t>
            </a:r>
          </a:p>
        </p:txBody>
      </p:sp>
    </p:spTree>
    <p:extLst>
      <p:ext uri="{BB962C8B-B14F-4D97-AF65-F5344CB8AC3E}">
        <p14:creationId xmlns:p14="http://schemas.microsoft.com/office/powerpoint/2010/main" val="1083999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A3DE01-50A3-4AED-BA68-A799109C37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6" y="1001067"/>
            <a:ext cx="3995936" cy="4077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0F2BE0-97B7-498E-89D0-19D72DC3109E}"/>
              </a:ext>
            </a:extLst>
          </p:cNvPr>
          <p:cNvSpPr txBox="1"/>
          <p:nvPr/>
        </p:nvSpPr>
        <p:spPr>
          <a:xfrm>
            <a:off x="4463480" y="2067694"/>
            <a:ext cx="4680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Supernodal</a:t>
            </a:r>
            <a:r>
              <a:rPr lang="en-US" altLang="ko-KR" dirty="0"/>
              <a:t>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BFS with Elimination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Wrapping function for a node relaxing with </a:t>
            </a:r>
            <a:r>
              <a:rPr lang="en-US" altLang="ko-KR" dirty="0" err="1">
                <a:solidFill>
                  <a:srgbClr val="FF0000"/>
                </a:solidFill>
              </a:rPr>
              <a:t>supernodes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Synchronization between stage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2FAC1F-2AA9-4C5C-9F89-7427D44DA104}"/>
              </a:ext>
            </a:extLst>
          </p:cNvPr>
          <p:cNvSpPr/>
          <p:nvPr/>
        </p:nvSpPr>
        <p:spPr>
          <a:xfrm>
            <a:off x="611560" y="2931790"/>
            <a:ext cx="158417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3760B0-16D5-48A9-9FAC-E71DBD754BC7}"/>
              </a:ext>
            </a:extLst>
          </p:cNvPr>
          <p:cNvSpPr/>
          <p:nvPr/>
        </p:nvSpPr>
        <p:spPr>
          <a:xfrm>
            <a:off x="611560" y="3783547"/>
            <a:ext cx="158417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C343B8-8638-4B21-BAF4-9EDCE98760DB}"/>
              </a:ext>
            </a:extLst>
          </p:cNvPr>
          <p:cNvSpPr/>
          <p:nvPr/>
        </p:nvSpPr>
        <p:spPr>
          <a:xfrm>
            <a:off x="611560" y="4443958"/>
            <a:ext cx="158417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B3B3DE-23EF-47C7-8E21-F6489C2BDE29}"/>
              </a:ext>
            </a:extLst>
          </p:cNvPr>
          <p:cNvSpPr/>
          <p:nvPr/>
        </p:nvSpPr>
        <p:spPr>
          <a:xfrm>
            <a:off x="1043608" y="2379391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3C8B17-4F51-4E5D-B6E2-6A7616C5099D}"/>
              </a:ext>
            </a:extLst>
          </p:cNvPr>
          <p:cNvSpPr/>
          <p:nvPr/>
        </p:nvSpPr>
        <p:spPr>
          <a:xfrm>
            <a:off x="1043608" y="3195650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4E65DC-3B27-4489-98F5-B9E334D5B3D5}"/>
              </a:ext>
            </a:extLst>
          </p:cNvPr>
          <p:cNvSpPr/>
          <p:nvPr/>
        </p:nvSpPr>
        <p:spPr>
          <a:xfrm>
            <a:off x="1043608" y="4025305"/>
            <a:ext cx="259228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36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45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55579-E90D-4B0D-8CA9-B19FDD99405D}"/>
              </a:ext>
            </a:extLst>
          </p:cNvPr>
          <p:cNvSpPr/>
          <p:nvPr/>
        </p:nvSpPr>
        <p:spPr>
          <a:xfrm>
            <a:off x="323528" y="3219822"/>
            <a:ext cx="8352928" cy="1411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3497214" y="2659514"/>
            <a:ext cx="1219267" cy="338691"/>
          </a:xfrm>
          <a:prstGeom prst="wedgeRectCallout">
            <a:avLst>
              <a:gd name="adj1" fmla="val 1919"/>
              <a:gd name="adj2" fmla="val 111035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042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55579-E90D-4B0D-8CA9-B19FDD99405D}"/>
              </a:ext>
            </a:extLst>
          </p:cNvPr>
          <p:cNvSpPr/>
          <p:nvPr/>
        </p:nvSpPr>
        <p:spPr>
          <a:xfrm>
            <a:off x="323528" y="3219822"/>
            <a:ext cx="8352928" cy="1411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3497214" y="2659514"/>
            <a:ext cx="1219267" cy="338691"/>
          </a:xfrm>
          <a:prstGeom prst="wedgeRectCallout">
            <a:avLst>
              <a:gd name="adj1" fmla="val 1919"/>
              <a:gd name="adj2" fmla="val 111035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517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Graph notation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D5F4A-61C5-4B30-9182-1965EB8B8811}"/>
              </a:ext>
            </a:extLst>
          </p:cNvPr>
          <p:cNvSpPr txBox="1"/>
          <p:nvPr/>
        </p:nvSpPr>
        <p:spPr>
          <a:xfrm>
            <a:off x="4138364" y="1963483"/>
            <a:ext cx="3744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Network congestion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Navigation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Computer graphic(Mesh)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Programming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Many others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4DF43C2-64C0-4998-9A2B-E3932D861EB8}"/>
              </a:ext>
            </a:extLst>
          </p:cNvPr>
          <p:cNvSpPr/>
          <p:nvPr/>
        </p:nvSpPr>
        <p:spPr>
          <a:xfrm>
            <a:off x="985435" y="1644744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1F60D44-7C7D-4B44-8BAB-8BEF68DFFD0A}"/>
              </a:ext>
            </a:extLst>
          </p:cNvPr>
          <p:cNvSpPr/>
          <p:nvPr/>
        </p:nvSpPr>
        <p:spPr>
          <a:xfrm>
            <a:off x="2699792" y="1655851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474ED80-A8E7-48F0-85E5-5BBBE3B46A37}"/>
              </a:ext>
            </a:extLst>
          </p:cNvPr>
          <p:cNvSpPr/>
          <p:nvPr/>
        </p:nvSpPr>
        <p:spPr>
          <a:xfrm>
            <a:off x="985435" y="3265476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99CEBA4-CF57-4068-85B5-4F3E0676A0F4}"/>
              </a:ext>
            </a:extLst>
          </p:cNvPr>
          <p:cNvSpPr/>
          <p:nvPr/>
        </p:nvSpPr>
        <p:spPr>
          <a:xfrm>
            <a:off x="2699793" y="3299644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370E7A0-1ADC-4BBE-88BF-B9B03A33BCE7}"/>
              </a:ext>
            </a:extLst>
          </p:cNvPr>
          <p:cNvCxnSpPr>
            <a:cxnSpLocks/>
            <a:stCxn id="19" idx="6"/>
            <a:endCxn id="21" idx="2"/>
          </p:cNvCxnSpPr>
          <p:nvPr/>
        </p:nvCxnSpPr>
        <p:spPr>
          <a:xfrm>
            <a:off x="1475656" y="1892865"/>
            <a:ext cx="1224136" cy="1110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FBE3945-FCE3-45DE-A8FF-D57DDDE50106}"/>
              </a:ext>
            </a:extLst>
          </p:cNvPr>
          <p:cNvCxnSpPr>
            <a:cxnSpLocks/>
            <a:stCxn id="19" idx="4"/>
            <a:endCxn id="22" idx="0"/>
          </p:cNvCxnSpPr>
          <p:nvPr/>
        </p:nvCxnSpPr>
        <p:spPr>
          <a:xfrm>
            <a:off x="1230546" y="2140986"/>
            <a:ext cx="0" cy="112449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C7529E5-B80E-471B-9D0E-F50A01D1BC65}"/>
              </a:ext>
            </a:extLst>
          </p:cNvPr>
          <p:cNvCxnSpPr>
            <a:cxnSpLocks/>
            <a:stCxn id="23" idx="0"/>
            <a:endCxn id="21" idx="4"/>
          </p:cNvCxnSpPr>
          <p:nvPr/>
        </p:nvCxnSpPr>
        <p:spPr>
          <a:xfrm flipH="1" flipV="1">
            <a:off x="2944903" y="2152093"/>
            <a:ext cx="1" cy="1147551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B5257B1-38C8-4A7D-952E-6AB761243D43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1475656" y="3513597"/>
            <a:ext cx="1224137" cy="34168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9DF6AB-EBC1-462B-9948-75E76CCDA2CF}"/>
              </a:ext>
            </a:extLst>
          </p:cNvPr>
          <p:cNvSpPr txBox="1"/>
          <p:nvPr/>
        </p:nvSpPr>
        <p:spPr>
          <a:xfrm>
            <a:off x="1967296" y="1577813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890096-4962-49B6-8C1A-6EBAE7A601D2}"/>
              </a:ext>
            </a:extLst>
          </p:cNvPr>
          <p:cNvSpPr txBox="1"/>
          <p:nvPr/>
        </p:nvSpPr>
        <p:spPr>
          <a:xfrm>
            <a:off x="2914554" y="2568520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4344A3-A943-455E-8B81-BE302927A8AA}"/>
              </a:ext>
            </a:extLst>
          </p:cNvPr>
          <p:cNvSpPr txBox="1"/>
          <p:nvPr/>
        </p:nvSpPr>
        <p:spPr>
          <a:xfrm>
            <a:off x="915860" y="250837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7A6E8D-10AC-428F-A9BE-BEC387554338}"/>
              </a:ext>
            </a:extLst>
          </p:cNvPr>
          <p:cNvSpPr txBox="1"/>
          <p:nvPr/>
        </p:nvSpPr>
        <p:spPr>
          <a:xfrm>
            <a:off x="1915207" y="353728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6E5D4-8DD8-49E8-9AC2-A9A3B1828FF5}"/>
              </a:ext>
            </a:extLst>
          </p:cNvPr>
          <p:cNvSpPr txBox="1"/>
          <p:nvPr/>
        </p:nvSpPr>
        <p:spPr>
          <a:xfrm>
            <a:off x="434823" y="3987078"/>
            <a:ext cx="3305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1.Undirected 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26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55579-E90D-4B0D-8CA9-B19FDD99405D}"/>
              </a:ext>
            </a:extLst>
          </p:cNvPr>
          <p:cNvSpPr/>
          <p:nvPr/>
        </p:nvSpPr>
        <p:spPr>
          <a:xfrm>
            <a:off x="323528" y="3219822"/>
            <a:ext cx="8352928" cy="1411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3497214" y="2659514"/>
            <a:ext cx="1219267" cy="338691"/>
          </a:xfrm>
          <a:prstGeom prst="wedgeRectCallout">
            <a:avLst>
              <a:gd name="adj1" fmla="val 1919"/>
              <a:gd name="adj2" fmla="val 111035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579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55579-E90D-4B0D-8CA9-B19FDD99405D}"/>
              </a:ext>
            </a:extLst>
          </p:cNvPr>
          <p:cNvSpPr/>
          <p:nvPr/>
        </p:nvSpPr>
        <p:spPr>
          <a:xfrm>
            <a:off x="1494218" y="2216268"/>
            <a:ext cx="6390150" cy="1027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515313" y="1672159"/>
            <a:ext cx="1219267" cy="338691"/>
          </a:xfrm>
          <a:prstGeom prst="wedgeRectCallout">
            <a:avLst>
              <a:gd name="adj1" fmla="val 33097"/>
              <a:gd name="adj2" fmla="val 111035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17284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55579-E90D-4B0D-8CA9-B19FDD99405D}"/>
              </a:ext>
            </a:extLst>
          </p:cNvPr>
          <p:cNvSpPr/>
          <p:nvPr/>
        </p:nvSpPr>
        <p:spPr>
          <a:xfrm>
            <a:off x="1494218" y="2216268"/>
            <a:ext cx="6390150" cy="1027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515313" y="1672159"/>
            <a:ext cx="1219267" cy="338691"/>
          </a:xfrm>
          <a:prstGeom prst="wedgeRectCallout">
            <a:avLst>
              <a:gd name="adj1" fmla="val 33097"/>
              <a:gd name="adj2" fmla="val 111035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065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55579-E90D-4B0D-8CA9-B19FDD99405D}"/>
              </a:ext>
            </a:extLst>
          </p:cNvPr>
          <p:cNvSpPr/>
          <p:nvPr/>
        </p:nvSpPr>
        <p:spPr>
          <a:xfrm>
            <a:off x="1494218" y="2216268"/>
            <a:ext cx="6390150" cy="1027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515313" y="1672159"/>
            <a:ext cx="1219267" cy="338691"/>
          </a:xfrm>
          <a:prstGeom prst="wedgeRectCallout">
            <a:avLst>
              <a:gd name="adj1" fmla="val 33097"/>
              <a:gd name="adj2" fmla="val 111035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641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55579-E90D-4B0D-8CA9-B19FDD99405D}"/>
              </a:ext>
            </a:extLst>
          </p:cNvPr>
          <p:cNvSpPr/>
          <p:nvPr/>
        </p:nvSpPr>
        <p:spPr>
          <a:xfrm>
            <a:off x="2699791" y="1275606"/>
            <a:ext cx="3391609" cy="893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1156488" y="1499107"/>
            <a:ext cx="1219267" cy="338691"/>
          </a:xfrm>
          <a:prstGeom prst="wedgeRectCallout">
            <a:avLst>
              <a:gd name="adj1" fmla="val 72701"/>
              <a:gd name="adj2" fmla="val 2306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7616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55579-E90D-4B0D-8CA9-B19FDD99405D}"/>
              </a:ext>
            </a:extLst>
          </p:cNvPr>
          <p:cNvSpPr/>
          <p:nvPr/>
        </p:nvSpPr>
        <p:spPr>
          <a:xfrm>
            <a:off x="2699791" y="1275606"/>
            <a:ext cx="3391609" cy="893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1156488" y="1499107"/>
            <a:ext cx="1219267" cy="338691"/>
          </a:xfrm>
          <a:prstGeom prst="wedgeRectCallout">
            <a:avLst>
              <a:gd name="adj1" fmla="val 72701"/>
              <a:gd name="adj2" fmla="val 2306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057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E55579-E90D-4B0D-8CA9-B19FDD99405D}"/>
              </a:ext>
            </a:extLst>
          </p:cNvPr>
          <p:cNvSpPr/>
          <p:nvPr/>
        </p:nvSpPr>
        <p:spPr>
          <a:xfrm>
            <a:off x="2699791" y="1275606"/>
            <a:ext cx="3391609" cy="893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1156488" y="1499107"/>
            <a:ext cx="1219267" cy="338691"/>
          </a:xfrm>
          <a:prstGeom prst="wedgeRectCallout">
            <a:avLst>
              <a:gd name="adj1" fmla="val 72701"/>
              <a:gd name="adj2" fmla="val 2306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9558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488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449298" y="2760029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1743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449298" y="2760029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D709C68F-FF54-4147-B4CD-D435D62A1E99}"/>
              </a:ext>
            </a:extLst>
          </p:cNvPr>
          <p:cNvSpPr/>
          <p:nvPr/>
        </p:nvSpPr>
        <p:spPr>
          <a:xfrm>
            <a:off x="1254649" y="3321962"/>
            <a:ext cx="1360702" cy="338691"/>
          </a:xfrm>
          <a:prstGeom prst="wedgeRectCallout">
            <a:avLst>
              <a:gd name="adj1" fmla="val -22068"/>
              <a:gd name="adj2" fmla="val 111035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Fork parent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143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Graph notation</a:t>
            </a:r>
            <a:endParaRPr lang="ko-KR" altLang="en-US" sz="22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191E6A-81DC-43DD-BFA2-3338D78E3A75}"/>
              </a:ext>
            </a:extLst>
          </p:cNvPr>
          <p:cNvSpPr/>
          <p:nvPr/>
        </p:nvSpPr>
        <p:spPr>
          <a:xfrm>
            <a:off x="321095" y="1644744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D8EB4C1-B4C3-4CFD-8018-D4F81E132BCF}"/>
              </a:ext>
            </a:extLst>
          </p:cNvPr>
          <p:cNvSpPr/>
          <p:nvPr/>
        </p:nvSpPr>
        <p:spPr>
          <a:xfrm>
            <a:off x="2035452" y="1655851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A97B7B4-CAEF-4DCB-9AC8-CFB05D5E3222}"/>
              </a:ext>
            </a:extLst>
          </p:cNvPr>
          <p:cNvSpPr/>
          <p:nvPr/>
        </p:nvSpPr>
        <p:spPr>
          <a:xfrm>
            <a:off x="321095" y="3265476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117B259-C663-4108-B570-BD041A5289DB}"/>
              </a:ext>
            </a:extLst>
          </p:cNvPr>
          <p:cNvSpPr/>
          <p:nvPr/>
        </p:nvSpPr>
        <p:spPr>
          <a:xfrm>
            <a:off x="2035453" y="3299644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D78460-629F-4D90-A968-22A983523575}"/>
              </a:ext>
            </a:extLst>
          </p:cNvPr>
          <p:cNvCxnSpPr>
            <a:cxnSpLocks/>
            <a:stCxn id="50" idx="6"/>
            <a:endCxn id="51" idx="2"/>
          </p:cNvCxnSpPr>
          <p:nvPr/>
        </p:nvCxnSpPr>
        <p:spPr>
          <a:xfrm>
            <a:off x="811316" y="1892865"/>
            <a:ext cx="1224136" cy="1110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BC4BBD3-720C-4703-852F-18EF30F317CB}"/>
              </a:ext>
            </a:extLst>
          </p:cNvPr>
          <p:cNvCxnSpPr>
            <a:cxnSpLocks/>
            <a:stCxn id="50" idx="4"/>
            <a:endCxn id="52" idx="0"/>
          </p:cNvCxnSpPr>
          <p:nvPr/>
        </p:nvCxnSpPr>
        <p:spPr>
          <a:xfrm>
            <a:off x="566206" y="2140986"/>
            <a:ext cx="0" cy="112449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774C09E-6E01-4377-B831-9E6FC62EAB6D}"/>
              </a:ext>
            </a:extLst>
          </p:cNvPr>
          <p:cNvCxnSpPr>
            <a:cxnSpLocks/>
            <a:stCxn id="53" idx="0"/>
            <a:endCxn id="51" idx="4"/>
          </p:cNvCxnSpPr>
          <p:nvPr/>
        </p:nvCxnSpPr>
        <p:spPr>
          <a:xfrm flipH="1" flipV="1">
            <a:off x="2280563" y="2152093"/>
            <a:ext cx="1" cy="1147551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F98EB-1059-44F4-97C0-618D8973D8BD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811316" y="3513597"/>
            <a:ext cx="1224137" cy="34168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ECDF2-99B7-4BEA-A233-881A5D172714}"/>
              </a:ext>
            </a:extLst>
          </p:cNvPr>
          <p:cNvSpPr txBox="1"/>
          <p:nvPr/>
        </p:nvSpPr>
        <p:spPr>
          <a:xfrm>
            <a:off x="1302956" y="1577813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33994-6053-4894-8B14-8D6FF7DA8DCA}"/>
              </a:ext>
            </a:extLst>
          </p:cNvPr>
          <p:cNvSpPr txBox="1"/>
          <p:nvPr/>
        </p:nvSpPr>
        <p:spPr>
          <a:xfrm>
            <a:off x="2250214" y="2568520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17F88C-B036-4773-AA82-38ED3A233388}"/>
              </a:ext>
            </a:extLst>
          </p:cNvPr>
          <p:cNvSpPr txBox="1"/>
          <p:nvPr/>
        </p:nvSpPr>
        <p:spPr>
          <a:xfrm>
            <a:off x="251520" y="250837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99C562-640F-44F0-B7E0-922E4CB303F4}"/>
              </a:ext>
            </a:extLst>
          </p:cNvPr>
          <p:cNvSpPr txBox="1"/>
          <p:nvPr/>
        </p:nvSpPr>
        <p:spPr>
          <a:xfrm>
            <a:off x="1250867" y="353728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D5F4A-61C5-4B30-9182-1965EB8B8811}"/>
              </a:ext>
            </a:extLst>
          </p:cNvPr>
          <p:cNvSpPr txBox="1"/>
          <p:nvPr/>
        </p:nvSpPr>
        <p:spPr>
          <a:xfrm>
            <a:off x="2699792" y="1851670"/>
            <a:ext cx="6230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APSP(All-pairs shortest path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Classic SSSP(Single-source shortest path algorithm)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Dijkstra’s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Bellman-Ford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Johnson’s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 good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Floyd-</a:t>
            </a:r>
            <a:r>
              <a:rPr lang="en-US" altLang="ko-KR" dirty="0" err="1"/>
              <a:t>Warshall</a:t>
            </a:r>
            <a:r>
              <a:rPr lang="en-US" altLang="ko-KR" dirty="0"/>
              <a:t>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Blocked version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33D76-3D42-44C7-9951-4C1ACA4C64B8}"/>
              </a:ext>
            </a:extLst>
          </p:cNvPr>
          <p:cNvSpPr txBox="1"/>
          <p:nvPr/>
        </p:nvSpPr>
        <p:spPr>
          <a:xfrm>
            <a:off x="18657" y="3880983"/>
            <a:ext cx="291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1.Undirected 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9360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449298" y="2760029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598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449298" y="2760029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26E6ECCE-92CA-404B-A3AC-B246E600F977}"/>
              </a:ext>
            </a:extLst>
          </p:cNvPr>
          <p:cNvSpPr/>
          <p:nvPr/>
        </p:nvSpPr>
        <p:spPr>
          <a:xfrm>
            <a:off x="1100557" y="1930120"/>
            <a:ext cx="1360702" cy="338691"/>
          </a:xfrm>
          <a:prstGeom prst="wedgeRectCallout">
            <a:avLst>
              <a:gd name="adj1" fmla="val -10742"/>
              <a:gd name="adj2" fmla="val 111035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Fork parent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130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449298" y="2760029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082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449298" y="2760029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20B3909-7A84-4666-8DF8-8C537DABD6E6}"/>
              </a:ext>
            </a:extLst>
          </p:cNvPr>
          <p:cNvSpPr/>
          <p:nvPr/>
        </p:nvSpPr>
        <p:spPr>
          <a:xfrm rot="19909593">
            <a:off x="1003083" y="1710631"/>
            <a:ext cx="1646013" cy="686368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224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5258178" y="1052803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9077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5258178" y="1052803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889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5258178" y="1052803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E3E6EBE7-A280-403A-88AA-5B9029C73871}"/>
              </a:ext>
            </a:extLst>
          </p:cNvPr>
          <p:cNvSpPr/>
          <p:nvPr/>
        </p:nvSpPr>
        <p:spPr>
          <a:xfrm>
            <a:off x="1115616" y="1489136"/>
            <a:ext cx="1595599" cy="318357"/>
          </a:xfrm>
          <a:prstGeom prst="wedgeRectCallout">
            <a:avLst>
              <a:gd name="adj1" fmla="val 69191"/>
              <a:gd name="adj2" fmla="val 25778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Fork children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70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5258178" y="1052803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20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</a:rPr>
              <a:t>11</a:t>
            </a:r>
            <a:endParaRPr lang="ko-KR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ysClr val="windowText" lastClr="000000"/>
                  </a:solidFill>
                </a:ln>
              </a:rPr>
              <a:t>12</a:t>
            </a:r>
            <a:endParaRPr lang="ko-KR" alt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5258178" y="1052803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  <p:sp>
        <p:nvSpPr>
          <p:cNvPr id="46" name="말풍선: 사각형 45">
            <a:extLst>
              <a:ext uri="{FF2B5EF4-FFF2-40B4-BE49-F238E27FC236}">
                <a16:creationId xmlns:a16="http://schemas.microsoft.com/office/drawing/2014/main" id="{47480781-D970-4759-8328-6F618780300A}"/>
              </a:ext>
            </a:extLst>
          </p:cNvPr>
          <p:cNvSpPr/>
          <p:nvPr/>
        </p:nvSpPr>
        <p:spPr>
          <a:xfrm>
            <a:off x="914142" y="1771259"/>
            <a:ext cx="1595599" cy="318357"/>
          </a:xfrm>
          <a:prstGeom prst="wedgeRectCallout">
            <a:avLst>
              <a:gd name="adj1" fmla="val 15503"/>
              <a:gd name="adj2" fmla="val 12857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Fork children</a:t>
            </a:r>
            <a:endParaRPr lang="ko-KR" altLang="en-US" dirty="0"/>
          </a:p>
        </p:txBody>
      </p:sp>
      <p:sp>
        <p:nvSpPr>
          <p:cNvPr id="47" name="말풍선: 사각형 46">
            <a:extLst>
              <a:ext uri="{FF2B5EF4-FFF2-40B4-BE49-F238E27FC236}">
                <a16:creationId xmlns:a16="http://schemas.microsoft.com/office/drawing/2014/main" id="{F23811AA-3C26-40CB-A21A-B96554EB2A9C}"/>
              </a:ext>
            </a:extLst>
          </p:cNvPr>
          <p:cNvSpPr/>
          <p:nvPr/>
        </p:nvSpPr>
        <p:spPr>
          <a:xfrm>
            <a:off x="6523434" y="1867800"/>
            <a:ext cx="1595599" cy="318357"/>
          </a:xfrm>
          <a:prstGeom prst="wedgeRectCallout">
            <a:avLst>
              <a:gd name="adj1" fmla="val 15503"/>
              <a:gd name="adj2" fmla="val 12857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Fork children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228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55C3B9B-25D1-4EE3-8C85-0ADF56B72BA8}"/>
              </a:ext>
            </a:extLst>
          </p:cNvPr>
          <p:cNvSpPr/>
          <p:nvPr/>
        </p:nvSpPr>
        <p:spPr>
          <a:xfrm>
            <a:off x="1534416" y="2308750"/>
            <a:ext cx="1610671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D206E09-A4E1-4887-B492-2B1C1371B2B9}"/>
              </a:ext>
            </a:extLst>
          </p:cNvPr>
          <p:cNvSpPr/>
          <p:nvPr/>
        </p:nvSpPr>
        <p:spPr>
          <a:xfrm>
            <a:off x="6091400" y="2303476"/>
            <a:ext cx="158446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E15DC8D-7A7D-47BE-9FB0-4E8898ADA94B}"/>
              </a:ext>
            </a:extLst>
          </p:cNvPr>
          <p:cNvSpPr/>
          <p:nvPr/>
        </p:nvSpPr>
        <p:spPr>
          <a:xfrm>
            <a:off x="2843808" y="1308039"/>
            <a:ext cx="3014889" cy="807841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B4D8317-AA4F-4792-8C87-E407E1BE8119}"/>
              </a:ext>
            </a:extLst>
          </p:cNvPr>
          <p:cNvSpPr/>
          <p:nvPr/>
        </p:nvSpPr>
        <p:spPr>
          <a:xfrm>
            <a:off x="68356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52667B2-08E5-4A40-A871-DF65AA5A6608}"/>
              </a:ext>
            </a:extLst>
          </p:cNvPr>
          <p:cNvSpPr/>
          <p:nvPr/>
        </p:nvSpPr>
        <p:spPr>
          <a:xfrm>
            <a:off x="3131840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8059BD6-D979-48B0-A22B-1CB815182231}"/>
              </a:ext>
            </a:extLst>
          </p:cNvPr>
          <p:cNvSpPr/>
          <p:nvPr/>
        </p:nvSpPr>
        <p:spPr>
          <a:xfrm>
            <a:off x="5364088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71CCB2-559E-4FDF-A20C-7242FC9F274B}"/>
              </a:ext>
            </a:extLst>
          </p:cNvPr>
          <p:cNvSpPr/>
          <p:nvPr/>
        </p:nvSpPr>
        <p:spPr>
          <a:xfrm>
            <a:off x="7596336" y="3284480"/>
            <a:ext cx="864096" cy="1243517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E33EF34-59F6-4A4E-BCC1-61E539A647B9}"/>
              </a:ext>
            </a:extLst>
          </p:cNvPr>
          <p:cNvSpPr/>
          <p:nvPr/>
        </p:nvSpPr>
        <p:spPr>
          <a:xfrm>
            <a:off x="1659642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431A7F-BEEC-4D2E-9B00-B4101647C4EC}"/>
              </a:ext>
            </a:extLst>
          </p:cNvPr>
          <p:cNvSpPr/>
          <p:nvPr/>
        </p:nvSpPr>
        <p:spPr>
          <a:xfrm>
            <a:off x="2307714" y="2388032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991B21D-4FF5-4932-8ED1-76C4DF26D808}"/>
              </a:ext>
            </a:extLst>
          </p:cNvPr>
          <p:cNvSpPr/>
          <p:nvPr/>
        </p:nvSpPr>
        <p:spPr>
          <a:xfrm>
            <a:off x="6199398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11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D01C441-AEC0-491E-9B23-15C3D1AB3A24}"/>
              </a:ext>
            </a:extLst>
          </p:cNvPr>
          <p:cNvSpPr/>
          <p:nvPr/>
        </p:nvSpPr>
        <p:spPr>
          <a:xfrm>
            <a:off x="6847470" y="2367394"/>
            <a:ext cx="648072" cy="626744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A1EC242-2FE5-4BAB-BAF8-B48FD26C56A5}"/>
              </a:ext>
            </a:extLst>
          </p:cNvPr>
          <p:cNvSpPr/>
          <p:nvPr/>
        </p:nvSpPr>
        <p:spPr>
          <a:xfrm>
            <a:off x="4313290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15</a:t>
            </a:r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91AB85-A2D9-4F1E-B13F-0EE6E0D72143}"/>
              </a:ext>
            </a:extLst>
          </p:cNvPr>
          <p:cNvSpPr/>
          <p:nvPr/>
        </p:nvSpPr>
        <p:spPr>
          <a:xfrm>
            <a:off x="4961362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16</a:t>
            </a:r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613895A-DDF3-45E1-8977-C169FF73D367}"/>
              </a:ext>
            </a:extLst>
          </p:cNvPr>
          <p:cNvSpPr/>
          <p:nvPr/>
        </p:nvSpPr>
        <p:spPr>
          <a:xfrm>
            <a:off x="3008031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13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934C1BA-F0D8-4D6B-9BD1-D128BCEECBE8}"/>
              </a:ext>
            </a:extLst>
          </p:cNvPr>
          <p:cNvSpPr/>
          <p:nvPr/>
        </p:nvSpPr>
        <p:spPr>
          <a:xfrm>
            <a:off x="3656103" y="1388748"/>
            <a:ext cx="648072" cy="626744"/>
          </a:xfrm>
          <a:prstGeom prst="ellips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14</a:t>
            </a:r>
            <a:endParaRPr lang="ko-KR" altLang="en-US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1B10FBB-C97A-41F8-ACFC-A3385F5F56A5}"/>
              </a:ext>
            </a:extLst>
          </p:cNvPr>
          <p:cNvCxnSpPr>
            <a:cxnSpLocks/>
            <a:stCxn id="15" idx="0"/>
            <a:endCxn id="17" idx="4"/>
          </p:cNvCxnSpPr>
          <p:nvPr/>
        </p:nvCxnSpPr>
        <p:spPr>
          <a:xfrm flipV="1">
            <a:off x="2339752" y="2115880"/>
            <a:ext cx="2011501" cy="1928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B34F6EF-C9B3-4F3B-8EA7-C5471DC768B0}"/>
              </a:ext>
            </a:extLst>
          </p:cNvPr>
          <p:cNvCxnSpPr>
            <a:cxnSpLocks/>
            <a:stCxn id="16" idx="0"/>
            <a:endCxn id="17" idx="4"/>
          </p:cNvCxnSpPr>
          <p:nvPr/>
        </p:nvCxnSpPr>
        <p:spPr>
          <a:xfrm flipH="1" flipV="1">
            <a:off x="4351253" y="2115880"/>
            <a:ext cx="2532382" cy="1875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4D05F8E-D6FD-49B5-B469-3CD8E018E593}"/>
              </a:ext>
            </a:extLst>
          </p:cNvPr>
          <p:cNvCxnSpPr>
            <a:cxnSpLocks/>
            <a:stCxn id="18" idx="0"/>
            <a:endCxn id="15" idx="4"/>
          </p:cNvCxnSpPr>
          <p:nvPr/>
        </p:nvCxnSpPr>
        <p:spPr>
          <a:xfrm flipV="1">
            <a:off x="1115616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49C0800-2645-4A84-B0B4-53E0154D6C28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2339752" y="3116591"/>
            <a:ext cx="1224136" cy="1678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AF680B7D-6F03-40D4-A17B-115473B30E31}"/>
              </a:ext>
            </a:extLst>
          </p:cNvPr>
          <p:cNvSpPr/>
          <p:nvPr/>
        </p:nvSpPr>
        <p:spPr>
          <a:xfrm>
            <a:off x="764857" y="3284480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7CDA592-6D56-4E30-A3FE-32299AAE68C3}"/>
              </a:ext>
            </a:extLst>
          </p:cNvPr>
          <p:cNvSpPr/>
          <p:nvPr/>
        </p:nvSpPr>
        <p:spPr>
          <a:xfrm>
            <a:off x="786735" y="3901253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20528AD-8D27-4823-BC36-0B7141DE996E}"/>
              </a:ext>
            </a:extLst>
          </p:cNvPr>
          <p:cNvSpPr/>
          <p:nvPr/>
        </p:nvSpPr>
        <p:spPr>
          <a:xfrm>
            <a:off x="3213129" y="3284480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64EF0B7-D88E-44C9-80F4-A5418D75F711}"/>
              </a:ext>
            </a:extLst>
          </p:cNvPr>
          <p:cNvSpPr/>
          <p:nvPr/>
        </p:nvSpPr>
        <p:spPr>
          <a:xfrm>
            <a:off x="3235007" y="3901253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7CD0536-DD1A-4B9E-92DD-DC2D61E97F3C}"/>
              </a:ext>
            </a:extLst>
          </p:cNvPr>
          <p:cNvSpPr/>
          <p:nvPr/>
        </p:nvSpPr>
        <p:spPr>
          <a:xfrm>
            <a:off x="5445377" y="3284480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684ACFD-0017-4AB2-8339-5534216FEE09}"/>
              </a:ext>
            </a:extLst>
          </p:cNvPr>
          <p:cNvSpPr/>
          <p:nvPr/>
        </p:nvSpPr>
        <p:spPr>
          <a:xfrm>
            <a:off x="5467255" y="3901253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3720B15-AC3F-4676-AE7A-3CED727A5B91}"/>
              </a:ext>
            </a:extLst>
          </p:cNvPr>
          <p:cNvSpPr/>
          <p:nvPr/>
        </p:nvSpPr>
        <p:spPr>
          <a:xfrm>
            <a:off x="7677625" y="3284480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272D910-4D35-48FC-8B6F-8C37B42DB449}"/>
              </a:ext>
            </a:extLst>
          </p:cNvPr>
          <p:cNvSpPr/>
          <p:nvPr/>
        </p:nvSpPr>
        <p:spPr>
          <a:xfrm>
            <a:off x="7699503" y="3901253"/>
            <a:ext cx="648072" cy="626744"/>
          </a:xfrm>
          <a:prstGeom prst="ellips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8089E47-A7FD-4BC0-B5FB-6F288EC665B3}"/>
              </a:ext>
            </a:extLst>
          </p:cNvPr>
          <p:cNvCxnSpPr>
            <a:cxnSpLocks/>
            <a:stCxn id="20" idx="0"/>
            <a:endCxn id="16" idx="4"/>
          </p:cNvCxnSpPr>
          <p:nvPr/>
        </p:nvCxnSpPr>
        <p:spPr>
          <a:xfrm flipV="1">
            <a:off x="5796136" y="3111317"/>
            <a:ext cx="108749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873D6D9-BC1B-424D-91A9-B7F5FDD5CF2E}"/>
              </a:ext>
            </a:extLst>
          </p:cNvPr>
          <p:cNvCxnSpPr>
            <a:cxnSpLocks/>
            <a:stCxn id="21" idx="0"/>
            <a:endCxn id="16" idx="4"/>
          </p:cNvCxnSpPr>
          <p:nvPr/>
        </p:nvCxnSpPr>
        <p:spPr>
          <a:xfrm flipH="1" flipV="1">
            <a:off x="6883635" y="3111317"/>
            <a:ext cx="1144749" cy="17316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AB27DFE-DD9A-40C5-9C8C-1A87CDEA41D9}"/>
              </a:ext>
            </a:extLst>
          </p:cNvPr>
          <p:cNvSpPr/>
          <p:nvPr/>
        </p:nvSpPr>
        <p:spPr>
          <a:xfrm>
            <a:off x="5258178" y="1052803"/>
            <a:ext cx="1219267" cy="338691"/>
          </a:xfrm>
          <a:prstGeom prst="wedgeRectCallout">
            <a:avLst>
              <a:gd name="adj1" fmla="val 3604"/>
              <a:gd name="adj2" fmla="val 9283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54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Graph notation</a:t>
            </a:r>
            <a:endParaRPr lang="ko-KR" altLang="en-US" sz="22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191E6A-81DC-43DD-BFA2-3338D78E3A75}"/>
              </a:ext>
            </a:extLst>
          </p:cNvPr>
          <p:cNvSpPr/>
          <p:nvPr/>
        </p:nvSpPr>
        <p:spPr>
          <a:xfrm>
            <a:off x="321095" y="1644744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D8EB4C1-B4C3-4CFD-8018-D4F81E132BCF}"/>
              </a:ext>
            </a:extLst>
          </p:cNvPr>
          <p:cNvSpPr/>
          <p:nvPr/>
        </p:nvSpPr>
        <p:spPr>
          <a:xfrm>
            <a:off x="2035452" y="1655851"/>
            <a:ext cx="490221" cy="49624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A97B7B4-CAEF-4DCB-9AC8-CFB05D5E3222}"/>
              </a:ext>
            </a:extLst>
          </p:cNvPr>
          <p:cNvSpPr/>
          <p:nvPr/>
        </p:nvSpPr>
        <p:spPr>
          <a:xfrm>
            <a:off x="321095" y="3265476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117B259-C663-4108-B570-BD041A5289DB}"/>
              </a:ext>
            </a:extLst>
          </p:cNvPr>
          <p:cNvSpPr/>
          <p:nvPr/>
        </p:nvSpPr>
        <p:spPr>
          <a:xfrm>
            <a:off x="2035453" y="3299644"/>
            <a:ext cx="490221" cy="496242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D78460-629F-4D90-A968-22A983523575}"/>
              </a:ext>
            </a:extLst>
          </p:cNvPr>
          <p:cNvCxnSpPr>
            <a:cxnSpLocks/>
            <a:stCxn id="50" idx="6"/>
            <a:endCxn id="51" idx="2"/>
          </p:cNvCxnSpPr>
          <p:nvPr/>
        </p:nvCxnSpPr>
        <p:spPr>
          <a:xfrm>
            <a:off x="811316" y="1892865"/>
            <a:ext cx="1224136" cy="11107"/>
          </a:xfrm>
          <a:prstGeom prst="straightConnector1">
            <a:avLst/>
          </a:prstGeom>
          <a:ln>
            <a:solidFill>
              <a:srgbClr val="FF0000"/>
            </a:solidFill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BC4BBD3-720C-4703-852F-18EF30F317CB}"/>
              </a:ext>
            </a:extLst>
          </p:cNvPr>
          <p:cNvCxnSpPr>
            <a:cxnSpLocks/>
            <a:stCxn id="50" idx="4"/>
            <a:endCxn id="52" idx="0"/>
          </p:cNvCxnSpPr>
          <p:nvPr/>
        </p:nvCxnSpPr>
        <p:spPr>
          <a:xfrm>
            <a:off x="566206" y="2140986"/>
            <a:ext cx="0" cy="1124490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774C09E-6E01-4377-B831-9E6FC62EAB6D}"/>
              </a:ext>
            </a:extLst>
          </p:cNvPr>
          <p:cNvCxnSpPr>
            <a:cxnSpLocks/>
            <a:stCxn id="53" idx="0"/>
            <a:endCxn id="51" idx="4"/>
          </p:cNvCxnSpPr>
          <p:nvPr/>
        </p:nvCxnSpPr>
        <p:spPr>
          <a:xfrm flipH="1" flipV="1">
            <a:off x="2280563" y="2152093"/>
            <a:ext cx="1" cy="1147551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F98EB-1059-44F4-97C0-618D8973D8BD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811316" y="3513597"/>
            <a:ext cx="1224137" cy="34168"/>
          </a:xfrm>
          <a:prstGeom prst="straightConnector1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ECDF2-99B7-4BEA-A233-881A5D172714}"/>
              </a:ext>
            </a:extLst>
          </p:cNvPr>
          <p:cNvSpPr txBox="1"/>
          <p:nvPr/>
        </p:nvSpPr>
        <p:spPr>
          <a:xfrm>
            <a:off x="1302956" y="1577813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33994-6053-4894-8B14-8D6FF7DA8DCA}"/>
              </a:ext>
            </a:extLst>
          </p:cNvPr>
          <p:cNvSpPr txBox="1"/>
          <p:nvPr/>
        </p:nvSpPr>
        <p:spPr>
          <a:xfrm>
            <a:off x="2250214" y="2568520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17F88C-B036-4773-AA82-38ED3A233388}"/>
              </a:ext>
            </a:extLst>
          </p:cNvPr>
          <p:cNvSpPr txBox="1"/>
          <p:nvPr/>
        </p:nvSpPr>
        <p:spPr>
          <a:xfrm>
            <a:off x="251520" y="250837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99C562-640F-44F0-B7E0-922E4CB303F4}"/>
              </a:ext>
            </a:extLst>
          </p:cNvPr>
          <p:cNvSpPr txBox="1"/>
          <p:nvPr/>
        </p:nvSpPr>
        <p:spPr>
          <a:xfrm>
            <a:off x="1250867" y="353728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D5F4A-61C5-4B30-9182-1965EB8B8811}"/>
              </a:ext>
            </a:extLst>
          </p:cNvPr>
          <p:cNvSpPr txBox="1"/>
          <p:nvPr/>
        </p:nvSpPr>
        <p:spPr>
          <a:xfrm>
            <a:off x="2699792" y="1851670"/>
            <a:ext cx="62303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APSP(All-pairs shortest path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Classic SSSP(Single-source shortest path algorithm)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Dijkstra’s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Bellman-Ford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Johnson’s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 good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Floyd-</a:t>
            </a:r>
            <a:r>
              <a:rPr lang="en-US" altLang="ko-KR" dirty="0" err="1"/>
              <a:t>Warshall</a:t>
            </a:r>
            <a:r>
              <a:rPr lang="en-US" altLang="ko-KR" dirty="0"/>
              <a:t>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Blocked version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33D76-3D42-44C7-9951-4C1ACA4C64B8}"/>
              </a:ext>
            </a:extLst>
          </p:cNvPr>
          <p:cNvSpPr txBox="1"/>
          <p:nvPr/>
        </p:nvSpPr>
        <p:spPr>
          <a:xfrm>
            <a:off x="18657" y="3880983"/>
            <a:ext cx="291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1.Undirected 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123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E6DD263-B339-464B-9B43-9F5A2BE2C0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88"/>
          <a:stretch/>
        </p:blipFill>
        <p:spPr>
          <a:xfrm>
            <a:off x="395536" y="1041428"/>
            <a:ext cx="6017840" cy="40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209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E6DD263-B339-464B-9B43-9F5A2BE2C0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88"/>
          <a:stretch/>
        </p:blipFill>
        <p:spPr>
          <a:xfrm>
            <a:off x="395536" y="1041428"/>
            <a:ext cx="6017840" cy="40515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5A562D-E9D0-4C65-B5F4-FE12041A1EF4}"/>
              </a:ext>
            </a:extLst>
          </p:cNvPr>
          <p:cNvSpPr/>
          <p:nvPr/>
        </p:nvSpPr>
        <p:spPr>
          <a:xfrm>
            <a:off x="899592" y="1491630"/>
            <a:ext cx="4824536" cy="17281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F248C304-BAFE-4911-B05A-9F90D59EB9D9}"/>
              </a:ext>
            </a:extLst>
          </p:cNvPr>
          <p:cNvSpPr/>
          <p:nvPr/>
        </p:nvSpPr>
        <p:spPr>
          <a:xfrm>
            <a:off x="4716016" y="1122513"/>
            <a:ext cx="2626190" cy="288032"/>
          </a:xfrm>
          <a:prstGeom prst="wedgeRectCallout">
            <a:avLst>
              <a:gd name="adj1" fmla="val -24984"/>
              <a:gd name="adj2" fmla="val 109543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Naïve Floyd-</a:t>
            </a:r>
            <a:r>
              <a:rPr lang="en-US" altLang="ko-KR" dirty="0" err="1"/>
              <a:t>Warshall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72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E6DD263-B339-464B-9B43-9F5A2BE2C0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88"/>
          <a:stretch/>
        </p:blipFill>
        <p:spPr>
          <a:xfrm>
            <a:off x="395536" y="1041428"/>
            <a:ext cx="6017840" cy="40515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E5A562D-E9D0-4C65-B5F4-FE12041A1EF4}"/>
              </a:ext>
            </a:extLst>
          </p:cNvPr>
          <p:cNvSpPr/>
          <p:nvPr/>
        </p:nvSpPr>
        <p:spPr>
          <a:xfrm>
            <a:off x="1187624" y="3364817"/>
            <a:ext cx="4392488" cy="1295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F248C304-BAFE-4911-B05A-9F90D59EB9D9}"/>
              </a:ext>
            </a:extLst>
          </p:cNvPr>
          <p:cNvSpPr/>
          <p:nvPr/>
        </p:nvSpPr>
        <p:spPr>
          <a:xfrm>
            <a:off x="5004048" y="2931790"/>
            <a:ext cx="1728192" cy="262084"/>
          </a:xfrm>
          <a:prstGeom prst="wedgeRectCallout">
            <a:avLst>
              <a:gd name="adj1" fmla="val -24984"/>
              <a:gd name="adj2" fmla="val 109543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Iterate the tree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00E27C-570E-44D8-BB57-F0421936BE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540" y="2211710"/>
            <a:ext cx="1895924" cy="25177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7ACA9A0-7CFA-4E38-8953-E71B4B2BE4B4}"/>
              </a:ext>
            </a:extLst>
          </p:cNvPr>
          <p:cNvSpPr/>
          <p:nvPr/>
        </p:nvSpPr>
        <p:spPr>
          <a:xfrm>
            <a:off x="7524328" y="2187455"/>
            <a:ext cx="691192" cy="100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3ACAE-4247-4CFC-B1DB-D4D07DFB23A7}"/>
              </a:ext>
            </a:extLst>
          </p:cNvPr>
          <p:cNvSpPr/>
          <p:nvPr/>
        </p:nvSpPr>
        <p:spPr>
          <a:xfrm>
            <a:off x="6833136" y="3193874"/>
            <a:ext cx="691192" cy="100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457FC3DE-9735-4A60-B5F8-FF08714B5F23}"/>
              </a:ext>
            </a:extLst>
          </p:cNvPr>
          <p:cNvSpPr/>
          <p:nvPr/>
        </p:nvSpPr>
        <p:spPr>
          <a:xfrm>
            <a:off x="7495278" y="1752552"/>
            <a:ext cx="1212278" cy="293742"/>
          </a:xfrm>
          <a:prstGeom prst="wedgeRectCallout">
            <a:avLst>
              <a:gd name="adj1" fmla="val -24984"/>
              <a:gd name="adj2" fmla="val 109543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Flag: Row</a:t>
            </a:r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428A1CC7-CA4F-4F2A-9B96-6B7E52FF2F0B}"/>
              </a:ext>
            </a:extLst>
          </p:cNvPr>
          <p:cNvSpPr/>
          <p:nvPr/>
        </p:nvSpPr>
        <p:spPr>
          <a:xfrm>
            <a:off x="6732240" y="4226266"/>
            <a:ext cx="1212278" cy="293742"/>
          </a:xfrm>
          <a:prstGeom prst="wedgeRectCallout">
            <a:avLst>
              <a:gd name="adj1" fmla="val -18632"/>
              <a:gd name="adj2" fmla="val -110001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Flag: Col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9141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74FCD-4BAF-4349-98D5-C301131BE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40" y="1008185"/>
            <a:ext cx="3857600" cy="4070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4EFF86-314F-48E8-A321-60E2228D95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76" y="1914022"/>
            <a:ext cx="1895924" cy="25177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D53EB0-C37F-45AF-B001-7987F3880C47}"/>
              </a:ext>
            </a:extLst>
          </p:cNvPr>
          <p:cNvSpPr/>
          <p:nvPr/>
        </p:nvSpPr>
        <p:spPr>
          <a:xfrm>
            <a:off x="6948264" y="1889767"/>
            <a:ext cx="691192" cy="100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6680B1-54C6-4CD0-92EB-8328B6558B18}"/>
              </a:ext>
            </a:extLst>
          </p:cNvPr>
          <p:cNvSpPr/>
          <p:nvPr/>
        </p:nvSpPr>
        <p:spPr>
          <a:xfrm>
            <a:off x="6257072" y="2896186"/>
            <a:ext cx="691192" cy="100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15C7837-AFC1-4A4D-8B0A-151786676EE9}"/>
              </a:ext>
            </a:extLst>
          </p:cNvPr>
          <p:cNvSpPr/>
          <p:nvPr/>
        </p:nvSpPr>
        <p:spPr>
          <a:xfrm>
            <a:off x="6919214" y="1454864"/>
            <a:ext cx="1212278" cy="293742"/>
          </a:xfrm>
          <a:prstGeom prst="wedgeRectCallout">
            <a:avLst>
              <a:gd name="adj1" fmla="val -24984"/>
              <a:gd name="adj2" fmla="val 109543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Flag: Row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0865D3-0F43-427F-94D7-7E409C1D0BCD}"/>
              </a:ext>
            </a:extLst>
          </p:cNvPr>
          <p:cNvSpPr/>
          <p:nvPr/>
        </p:nvSpPr>
        <p:spPr>
          <a:xfrm>
            <a:off x="6156176" y="3928578"/>
            <a:ext cx="1212278" cy="293742"/>
          </a:xfrm>
          <a:prstGeom prst="wedgeRectCallout">
            <a:avLst>
              <a:gd name="adj1" fmla="val -18632"/>
              <a:gd name="adj2" fmla="val -110001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Flag: Col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0FE25-3A3E-4DA7-AFDE-7C6AF70DC4E4}"/>
              </a:ext>
            </a:extLst>
          </p:cNvPr>
          <p:cNvSpPr/>
          <p:nvPr/>
        </p:nvSpPr>
        <p:spPr>
          <a:xfrm>
            <a:off x="1382303" y="1707655"/>
            <a:ext cx="3117689" cy="792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4D207F8B-60B9-460E-8127-F9DAC7739888}"/>
              </a:ext>
            </a:extLst>
          </p:cNvPr>
          <p:cNvSpPr/>
          <p:nvPr/>
        </p:nvSpPr>
        <p:spPr>
          <a:xfrm>
            <a:off x="3671900" y="1252141"/>
            <a:ext cx="1512168" cy="293742"/>
          </a:xfrm>
          <a:prstGeom prst="wedgeRectCallout">
            <a:avLst>
              <a:gd name="adj1" fmla="val -24984"/>
              <a:gd name="adj2" fmla="val 109543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Iterate tree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0879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74FCD-4BAF-4349-98D5-C301131BE3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40" y="1008185"/>
            <a:ext cx="3857600" cy="4070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4EFF86-314F-48E8-A321-60E2228D95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76" y="1914022"/>
            <a:ext cx="1895924" cy="251776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CD53EB0-C37F-45AF-B001-7987F3880C47}"/>
              </a:ext>
            </a:extLst>
          </p:cNvPr>
          <p:cNvSpPr/>
          <p:nvPr/>
        </p:nvSpPr>
        <p:spPr>
          <a:xfrm>
            <a:off x="6948264" y="1889767"/>
            <a:ext cx="691192" cy="100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6680B1-54C6-4CD0-92EB-8328B6558B18}"/>
              </a:ext>
            </a:extLst>
          </p:cNvPr>
          <p:cNvSpPr/>
          <p:nvPr/>
        </p:nvSpPr>
        <p:spPr>
          <a:xfrm>
            <a:off x="6257072" y="2896186"/>
            <a:ext cx="691192" cy="1006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15C7837-AFC1-4A4D-8B0A-151786676EE9}"/>
              </a:ext>
            </a:extLst>
          </p:cNvPr>
          <p:cNvSpPr/>
          <p:nvPr/>
        </p:nvSpPr>
        <p:spPr>
          <a:xfrm>
            <a:off x="6919214" y="1454864"/>
            <a:ext cx="1212278" cy="293742"/>
          </a:xfrm>
          <a:prstGeom prst="wedgeRectCallout">
            <a:avLst>
              <a:gd name="adj1" fmla="val -24984"/>
              <a:gd name="adj2" fmla="val 109543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Flag: Row</a:t>
            </a:r>
            <a:endParaRPr lang="ko-KR" altLang="en-US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0865D3-0F43-427F-94D7-7E409C1D0BCD}"/>
              </a:ext>
            </a:extLst>
          </p:cNvPr>
          <p:cNvSpPr/>
          <p:nvPr/>
        </p:nvSpPr>
        <p:spPr>
          <a:xfrm>
            <a:off x="6156176" y="3928578"/>
            <a:ext cx="1212278" cy="293742"/>
          </a:xfrm>
          <a:prstGeom prst="wedgeRectCallout">
            <a:avLst>
              <a:gd name="adj1" fmla="val -18632"/>
              <a:gd name="adj2" fmla="val -110001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Flag: Col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590FE25-3A3E-4DA7-AFDE-7C6AF70DC4E4}"/>
              </a:ext>
            </a:extLst>
          </p:cNvPr>
          <p:cNvSpPr/>
          <p:nvPr/>
        </p:nvSpPr>
        <p:spPr>
          <a:xfrm>
            <a:off x="1403648" y="2501435"/>
            <a:ext cx="3168352" cy="1078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27CA3B-B0C1-4C99-97DE-9ED7C9BE1527}"/>
              </a:ext>
            </a:extLst>
          </p:cNvPr>
          <p:cNvSpPr/>
          <p:nvPr/>
        </p:nvSpPr>
        <p:spPr>
          <a:xfrm>
            <a:off x="1403648" y="3723878"/>
            <a:ext cx="3168352" cy="1078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50054421-9DE3-412A-BD34-34B9AEC308BA}"/>
              </a:ext>
            </a:extLst>
          </p:cNvPr>
          <p:cNvSpPr/>
          <p:nvPr/>
        </p:nvSpPr>
        <p:spPr>
          <a:xfrm>
            <a:off x="3899782" y="3526827"/>
            <a:ext cx="1212278" cy="293742"/>
          </a:xfrm>
          <a:prstGeom prst="wedgeRectCallout">
            <a:avLst>
              <a:gd name="adj1" fmla="val -12871"/>
              <a:gd name="adj2" fmla="val 101852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Flag: Col</a:t>
            </a:r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4D207F8B-60B9-460E-8127-F9DAC7739888}"/>
              </a:ext>
            </a:extLst>
          </p:cNvPr>
          <p:cNvSpPr/>
          <p:nvPr/>
        </p:nvSpPr>
        <p:spPr>
          <a:xfrm>
            <a:off x="3985265" y="2392976"/>
            <a:ext cx="1212278" cy="293742"/>
          </a:xfrm>
          <a:prstGeom prst="wedgeRectCallout">
            <a:avLst>
              <a:gd name="adj1" fmla="val -24984"/>
              <a:gd name="adj2" fmla="val 109543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Flag: Row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1359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7753D6-8FA5-44A5-9962-A2A492120A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00"/>
          <a:stretch/>
        </p:blipFill>
        <p:spPr>
          <a:xfrm>
            <a:off x="395536" y="1167134"/>
            <a:ext cx="7874176" cy="374441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C3AB6E8-3FB4-42D4-83A2-53364DDE1E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t="10510" r="-512" b="9181"/>
          <a:stretch/>
        </p:blipFill>
        <p:spPr>
          <a:xfrm>
            <a:off x="1403648" y="1419622"/>
            <a:ext cx="7353982" cy="268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35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7753D6-8FA5-44A5-9962-A2A492120A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00"/>
          <a:stretch/>
        </p:blipFill>
        <p:spPr>
          <a:xfrm>
            <a:off x="395536" y="1167134"/>
            <a:ext cx="7874176" cy="3744416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C3AB6E8-3FB4-42D4-83A2-53364DDE1E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6" t="10510" r="-512" b="9181"/>
          <a:stretch/>
        </p:blipFill>
        <p:spPr>
          <a:xfrm>
            <a:off x="1403648" y="1419622"/>
            <a:ext cx="7353982" cy="268242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365AA6-73C1-4F9C-8240-666EBA232543}"/>
              </a:ext>
            </a:extLst>
          </p:cNvPr>
          <p:cNvSpPr/>
          <p:nvPr/>
        </p:nvSpPr>
        <p:spPr>
          <a:xfrm>
            <a:off x="4572000" y="3003798"/>
            <a:ext cx="936104" cy="262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2C9D5B-0A9B-4382-A372-0AC357BF7FEF}"/>
              </a:ext>
            </a:extLst>
          </p:cNvPr>
          <p:cNvSpPr/>
          <p:nvPr/>
        </p:nvSpPr>
        <p:spPr>
          <a:xfrm>
            <a:off x="5580112" y="3003798"/>
            <a:ext cx="1080120" cy="262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9CF6B4-5EF9-4430-8139-8F321564CF61}"/>
              </a:ext>
            </a:extLst>
          </p:cNvPr>
          <p:cNvSpPr/>
          <p:nvPr/>
        </p:nvSpPr>
        <p:spPr>
          <a:xfrm>
            <a:off x="6645906" y="3003798"/>
            <a:ext cx="374366" cy="262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61F475C3-2232-4918-BD13-87A35DE5B097}"/>
              </a:ext>
            </a:extLst>
          </p:cNvPr>
          <p:cNvSpPr/>
          <p:nvPr/>
        </p:nvSpPr>
        <p:spPr>
          <a:xfrm>
            <a:off x="4474500" y="2571750"/>
            <a:ext cx="1212278" cy="293742"/>
          </a:xfrm>
          <a:prstGeom prst="wedgeRectCallout">
            <a:avLst>
              <a:gd name="adj1" fmla="val -24984"/>
              <a:gd name="adj2" fmla="val 109543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 Rows</a:t>
            </a:r>
            <a:endParaRPr lang="ko-KR" altLang="en-US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1329E35B-76A9-41F0-AC3F-56A6AE252291}"/>
              </a:ext>
            </a:extLst>
          </p:cNvPr>
          <p:cNvSpPr/>
          <p:nvPr/>
        </p:nvSpPr>
        <p:spPr>
          <a:xfrm>
            <a:off x="5663978" y="3363838"/>
            <a:ext cx="1212278" cy="293742"/>
          </a:xfrm>
          <a:prstGeom prst="wedgeRectCallout">
            <a:avLst>
              <a:gd name="adj1" fmla="val -12280"/>
              <a:gd name="adj2" fmla="val -9689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For Cols</a:t>
            </a:r>
            <a:endParaRPr lang="ko-KR" altLang="en-US" dirty="0"/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24B39644-06A6-41E7-BA31-B5DED578B246}"/>
              </a:ext>
            </a:extLst>
          </p:cNvPr>
          <p:cNvSpPr/>
          <p:nvPr/>
        </p:nvSpPr>
        <p:spPr>
          <a:xfrm>
            <a:off x="6169268" y="2505953"/>
            <a:ext cx="1571084" cy="293742"/>
          </a:xfrm>
          <a:prstGeom prst="wedgeRectCallout">
            <a:avLst>
              <a:gd name="adj1" fmla="val -7379"/>
              <a:gd name="adj2" fmla="val 129204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Mutex blocks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8471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67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FAEF5A-F725-4EE7-8F72-5D9E40D33A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40"/>
          <a:stretch/>
        </p:blipFill>
        <p:spPr>
          <a:xfrm>
            <a:off x="251520" y="1131590"/>
            <a:ext cx="3791475" cy="40119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FA8C71-0A0B-44DC-A440-E73126ADD2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8918" r="7985" b="83874"/>
          <a:stretch/>
        </p:blipFill>
        <p:spPr>
          <a:xfrm>
            <a:off x="1187624" y="2082962"/>
            <a:ext cx="3056670" cy="1287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FD5DEE1-6772-412F-A839-AE8E2AA761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5047" r="4797" b="67744"/>
          <a:stretch/>
        </p:blipFill>
        <p:spPr>
          <a:xfrm>
            <a:off x="1182771" y="2767038"/>
            <a:ext cx="3200686" cy="1287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DF84E9B-9EBA-45F6-B93A-356728C833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6" t="32256" r="5006" b="54793"/>
          <a:stretch/>
        </p:blipFill>
        <p:spPr>
          <a:xfrm>
            <a:off x="1012540" y="3010852"/>
            <a:ext cx="3200686" cy="2312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2DAAD53-5925-4519-9F05-B19BB2BE7E1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46199" r="4186" b="40149"/>
          <a:stretch/>
        </p:blipFill>
        <p:spPr>
          <a:xfrm>
            <a:off x="1156255" y="3507854"/>
            <a:ext cx="3200686" cy="2438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2AADAB-6B08-4CE8-9DCA-471055B18F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61701" r="2320" b="31468"/>
          <a:stretch/>
        </p:blipFill>
        <p:spPr>
          <a:xfrm>
            <a:off x="1012540" y="3950912"/>
            <a:ext cx="3271428" cy="121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653269-4583-4FBF-BA3E-11794C8BD81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67744" r="1257" b="16128"/>
          <a:stretch/>
        </p:blipFill>
        <p:spPr>
          <a:xfrm>
            <a:off x="1172775" y="4299942"/>
            <a:ext cx="3313333" cy="2880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FAE5CC-0EFE-463F-9CC2-ED6614BC563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t="83222" r="777" b="650"/>
          <a:stretch/>
        </p:blipFill>
        <p:spPr>
          <a:xfrm>
            <a:off x="1012540" y="4718432"/>
            <a:ext cx="3313333" cy="2880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4D6C75-D673-40F2-B5DD-AA4F3D1F6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16127" r="4186" b="75439"/>
          <a:stretch/>
        </p:blipFill>
        <p:spPr>
          <a:xfrm>
            <a:off x="1012540" y="2335474"/>
            <a:ext cx="3200686" cy="1506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2753045-E0EF-4456-A722-073F02E2C43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68" b="-259"/>
          <a:stretch/>
        </p:blipFill>
        <p:spPr>
          <a:xfrm>
            <a:off x="4753010" y="2079468"/>
            <a:ext cx="3791475" cy="25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14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FAEF5A-F725-4EE7-8F72-5D9E40D33A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40"/>
          <a:stretch/>
        </p:blipFill>
        <p:spPr>
          <a:xfrm>
            <a:off x="251520" y="1131590"/>
            <a:ext cx="3791475" cy="40119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FA8C71-0A0B-44DC-A440-E73126ADD2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8918" r="7985" b="83874"/>
          <a:stretch/>
        </p:blipFill>
        <p:spPr>
          <a:xfrm>
            <a:off x="1187624" y="2082962"/>
            <a:ext cx="3056670" cy="1287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FD5DEE1-6772-412F-A839-AE8E2AA761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5047" r="4797" b="67744"/>
          <a:stretch/>
        </p:blipFill>
        <p:spPr>
          <a:xfrm>
            <a:off x="1182771" y="2767038"/>
            <a:ext cx="3200686" cy="1287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DF84E9B-9EBA-45F6-B93A-356728C833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6" t="32256" r="5006" b="54793"/>
          <a:stretch/>
        </p:blipFill>
        <p:spPr>
          <a:xfrm>
            <a:off x="1012540" y="3010852"/>
            <a:ext cx="3200686" cy="2312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2DAAD53-5925-4519-9F05-B19BB2BE7E1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46199" r="4186" b="40149"/>
          <a:stretch/>
        </p:blipFill>
        <p:spPr>
          <a:xfrm>
            <a:off x="1156255" y="3507854"/>
            <a:ext cx="3200686" cy="2438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2AADAB-6B08-4CE8-9DCA-471055B18F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61701" r="2320" b="31468"/>
          <a:stretch/>
        </p:blipFill>
        <p:spPr>
          <a:xfrm>
            <a:off x="1012540" y="3950912"/>
            <a:ext cx="3271428" cy="121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653269-4583-4FBF-BA3E-11794C8BD81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67744" r="1257" b="16128"/>
          <a:stretch/>
        </p:blipFill>
        <p:spPr>
          <a:xfrm>
            <a:off x="1172775" y="4299942"/>
            <a:ext cx="3313333" cy="2880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FAE5CC-0EFE-463F-9CC2-ED6614BC563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t="83222" r="777" b="650"/>
          <a:stretch/>
        </p:blipFill>
        <p:spPr>
          <a:xfrm>
            <a:off x="1012540" y="4718432"/>
            <a:ext cx="3313333" cy="2880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4D6C75-D673-40F2-B5DD-AA4F3D1F6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16127" r="4186" b="75439"/>
          <a:stretch/>
        </p:blipFill>
        <p:spPr>
          <a:xfrm>
            <a:off x="1012540" y="2335474"/>
            <a:ext cx="3200686" cy="1506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2753045-E0EF-4456-A722-073F02E2C43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68" b="-259"/>
          <a:stretch/>
        </p:blipFill>
        <p:spPr>
          <a:xfrm>
            <a:off x="4753010" y="2079468"/>
            <a:ext cx="3791475" cy="25629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D1FFBB-4282-4C21-BAD2-911771FB427C}"/>
              </a:ext>
            </a:extLst>
          </p:cNvPr>
          <p:cNvSpPr/>
          <p:nvPr/>
        </p:nvSpPr>
        <p:spPr>
          <a:xfrm>
            <a:off x="480844" y="1791562"/>
            <a:ext cx="3958220" cy="32284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D56A75F2-907B-463B-8B14-A2CDA8C3F016}"/>
              </a:ext>
            </a:extLst>
          </p:cNvPr>
          <p:cNvSpPr/>
          <p:nvPr/>
        </p:nvSpPr>
        <p:spPr>
          <a:xfrm>
            <a:off x="3048643" y="1435374"/>
            <a:ext cx="1437465" cy="288032"/>
          </a:xfrm>
          <a:prstGeom prst="wedgeRectCallout">
            <a:avLst>
              <a:gd name="adj1" fmla="val 16080"/>
              <a:gd name="adj2" fmla="val 13472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Tree iterate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7598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 err="1"/>
              <a:t>Supernodal</a:t>
            </a:r>
            <a:r>
              <a:rPr lang="en-US" altLang="ko-KR" sz="2200" dirty="0"/>
              <a:t> 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FAEF5A-F725-4EE7-8F72-5D9E40D33A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40"/>
          <a:stretch/>
        </p:blipFill>
        <p:spPr>
          <a:xfrm>
            <a:off x="251520" y="1131590"/>
            <a:ext cx="3791475" cy="40119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FFA8C71-0A0B-44DC-A440-E73126ADD2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5" t="8918" r="7985" b="83874"/>
          <a:stretch/>
        </p:blipFill>
        <p:spPr>
          <a:xfrm>
            <a:off x="1187624" y="2082962"/>
            <a:ext cx="3056670" cy="1287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FD5DEE1-6772-412F-A839-AE8E2AA761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5" t="25047" r="4797" b="67744"/>
          <a:stretch/>
        </p:blipFill>
        <p:spPr>
          <a:xfrm>
            <a:off x="1182771" y="2767038"/>
            <a:ext cx="3200686" cy="12874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DF84E9B-9EBA-45F6-B93A-356728C833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6" t="32256" r="5006" b="54793"/>
          <a:stretch/>
        </p:blipFill>
        <p:spPr>
          <a:xfrm>
            <a:off x="1012540" y="3010852"/>
            <a:ext cx="3200686" cy="2312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2DAAD53-5925-4519-9F05-B19BB2BE7E1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46199" r="4186" b="40149"/>
          <a:stretch/>
        </p:blipFill>
        <p:spPr>
          <a:xfrm>
            <a:off x="1156255" y="3507854"/>
            <a:ext cx="3200686" cy="24381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2AADAB-6B08-4CE8-9DCA-471055B18FA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61701" r="2320" b="31468"/>
          <a:stretch/>
        </p:blipFill>
        <p:spPr>
          <a:xfrm>
            <a:off x="1012540" y="3950912"/>
            <a:ext cx="3271428" cy="121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653269-4583-4FBF-BA3E-11794C8BD81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67744" r="1257" b="16128"/>
          <a:stretch/>
        </p:blipFill>
        <p:spPr>
          <a:xfrm>
            <a:off x="1172775" y="4299942"/>
            <a:ext cx="3313333" cy="28803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7FAE5CC-0EFE-463F-9CC2-ED6614BC563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4" t="83222" r="777" b="650"/>
          <a:stretch/>
        </p:blipFill>
        <p:spPr>
          <a:xfrm>
            <a:off x="1012540" y="4718432"/>
            <a:ext cx="3313333" cy="28803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4D6C75-D673-40F2-B5DD-AA4F3D1F6A5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6" t="16127" r="4186" b="75439"/>
          <a:stretch/>
        </p:blipFill>
        <p:spPr>
          <a:xfrm>
            <a:off x="1012540" y="2335474"/>
            <a:ext cx="3200686" cy="1506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2753045-E0EF-4456-A722-073F02E2C433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68" b="-259"/>
          <a:stretch/>
        </p:blipFill>
        <p:spPr>
          <a:xfrm>
            <a:off x="4753010" y="2079468"/>
            <a:ext cx="3791475" cy="25629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5D1FFBB-4282-4C21-BAD2-911771FB427C}"/>
              </a:ext>
            </a:extLst>
          </p:cNvPr>
          <p:cNvSpPr/>
          <p:nvPr/>
        </p:nvSpPr>
        <p:spPr>
          <a:xfrm>
            <a:off x="5581610" y="2465361"/>
            <a:ext cx="2497652" cy="1086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D56A75F2-907B-463B-8B14-A2CDA8C3F016}"/>
              </a:ext>
            </a:extLst>
          </p:cNvPr>
          <p:cNvSpPr/>
          <p:nvPr/>
        </p:nvSpPr>
        <p:spPr>
          <a:xfrm>
            <a:off x="5424070" y="1926578"/>
            <a:ext cx="2812732" cy="305780"/>
          </a:xfrm>
          <a:prstGeom prst="wedgeRectCallout">
            <a:avLst>
              <a:gd name="adj1" fmla="val 16080"/>
              <a:gd name="adj2" fmla="val 134726"/>
            </a:avLst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Potential collision: mutex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02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Graph notation</a:t>
            </a:r>
            <a:endParaRPr lang="ko-KR" altLang="en-US" sz="22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1191E6A-81DC-43DD-BFA2-3338D78E3A75}"/>
              </a:ext>
            </a:extLst>
          </p:cNvPr>
          <p:cNvSpPr/>
          <p:nvPr/>
        </p:nvSpPr>
        <p:spPr>
          <a:xfrm>
            <a:off x="321095" y="1644744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D8EB4C1-B4C3-4CFD-8018-D4F81E132BCF}"/>
              </a:ext>
            </a:extLst>
          </p:cNvPr>
          <p:cNvSpPr/>
          <p:nvPr/>
        </p:nvSpPr>
        <p:spPr>
          <a:xfrm>
            <a:off x="2035452" y="1655851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A97B7B4-CAEF-4DCB-9AC8-CFB05D5E3222}"/>
              </a:ext>
            </a:extLst>
          </p:cNvPr>
          <p:cNvSpPr/>
          <p:nvPr/>
        </p:nvSpPr>
        <p:spPr>
          <a:xfrm>
            <a:off x="321095" y="3265476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117B259-C663-4108-B570-BD041A5289DB}"/>
              </a:ext>
            </a:extLst>
          </p:cNvPr>
          <p:cNvSpPr/>
          <p:nvPr/>
        </p:nvSpPr>
        <p:spPr>
          <a:xfrm>
            <a:off x="2035453" y="3299644"/>
            <a:ext cx="490221" cy="496242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9D78460-629F-4D90-A968-22A983523575}"/>
              </a:ext>
            </a:extLst>
          </p:cNvPr>
          <p:cNvCxnSpPr>
            <a:cxnSpLocks/>
            <a:stCxn id="50" idx="6"/>
            <a:endCxn id="51" idx="2"/>
          </p:cNvCxnSpPr>
          <p:nvPr/>
        </p:nvCxnSpPr>
        <p:spPr>
          <a:xfrm>
            <a:off x="811316" y="1892865"/>
            <a:ext cx="1224136" cy="1110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BC4BBD3-720C-4703-852F-18EF30F317CB}"/>
              </a:ext>
            </a:extLst>
          </p:cNvPr>
          <p:cNvCxnSpPr>
            <a:cxnSpLocks/>
            <a:stCxn id="50" idx="4"/>
            <a:endCxn id="52" idx="0"/>
          </p:cNvCxnSpPr>
          <p:nvPr/>
        </p:nvCxnSpPr>
        <p:spPr>
          <a:xfrm>
            <a:off x="566206" y="2140986"/>
            <a:ext cx="0" cy="112449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774C09E-6E01-4377-B831-9E6FC62EAB6D}"/>
              </a:ext>
            </a:extLst>
          </p:cNvPr>
          <p:cNvCxnSpPr>
            <a:cxnSpLocks/>
            <a:stCxn id="53" idx="0"/>
            <a:endCxn id="51" idx="4"/>
          </p:cNvCxnSpPr>
          <p:nvPr/>
        </p:nvCxnSpPr>
        <p:spPr>
          <a:xfrm flipH="1" flipV="1">
            <a:off x="2280563" y="2152093"/>
            <a:ext cx="1" cy="1147551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14F98EB-1059-44F4-97C0-618D8973D8BD}"/>
              </a:ext>
            </a:extLst>
          </p:cNvPr>
          <p:cNvCxnSpPr>
            <a:cxnSpLocks/>
            <a:stCxn id="52" idx="6"/>
            <a:endCxn id="53" idx="2"/>
          </p:cNvCxnSpPr>
          <p:nvPr/>
        </p:nvCxnSpPr>
        <p:spPr>
          <a:xfrm>
            <a:off x="811316" y="3513597"/>
            <a:ext cx="1224137" cy="34168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ECDF2-99B7-4BEA-A233-881A5D172714}"/>
              </a:ext>
            </a:extLst>
          </p:cNvPr>
          <p:cNvSpPr txBox="1"/>
          <p:nvPr/>
        </p:nvSpPr>
        <p:spPr>
          <a:xfrm>
            <a:off x="1302956" y="1577813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33994-6053-4894-8B14-8D6FF7DA8DCA}"/>
              </a:ext>
            </a:extLst>
          </p:cNvPr>
          <p:cNvSpPr txBox="1"/>
          <p:nvPr/>
        </p:nvSpPr>
        <p:spPr>
          <a:xfrm>
            <a:off x="2250214" y="2568520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17F88C-B036-4773-AA82-38ED3A233388}"/>
              </a:ext>
            </a:extLst>
          </p:cNvPr>
          <p:cNvSpPr txBox="1"/>
          <p:nvPr/>
        </p:nvSpPr>
        <p:spPr>
          <a:xfrm>
            <a:off x="251520" y="250837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99C562-640F-44F0-B7E0-922E4CB303F4}"/>
              </a:ext>
            </a:extLst>
          </p:cNvPr>
          <p:cNvSpPr txBox="1"/>
          <p:nvPr/>
        </p:nvSpPr>
        <p:spPr>
          <a:xfrm>
            <a:off x="1250867" y="3537282"/>
            <a:ext cx="34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BD5F4A-61C5-4B30-9182-1965EB8B8811}"/>
              </a:ext>
            </a:extLst>
          </p:cNvPr>
          <p:cNvSpPr txBox="1"/>
          <p:nvPr/>
        </p:nvSpPr>
        <p:spPr>
          <a:xfrm>
            <a:off x="2699792" y="1851670"/>
            <a:ext cx="6230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APSP(All-pairs shortest path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Classic SSSP(Single-source shortest path algorithm)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Dijkstra’s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Bellman-Ford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Johnson’s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 good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Floyd-</a:t>
            </a:r>
            <a:r>
              <a:rPr lang="en-US" altLang="ko-KR" dirty="0" err="1"/>
              <a:t>Warshall</a:t>
            </a:r>
            <a:r>
              <a:rPr lang="en-US" altLang="ko-KR" dirty="0"/>
              <a:t>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Blocked version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FF0000"/>
                </a:solidFill>
              </a:rPr>
              <a:t>Supernodal</a:t>
            </a:r>
            <a:r>
              <a:rPr lang="en-US" altLang="ko-KR" dirty="0">
                <a:solidFill>
                  <a:srgbClr val="FF0000"/>
                </a:solidFill>
              </a:rPr>
              <a:t> Floyd-</a:t>
            </a:r>
            <a:r>
              <a:rPr lang="en-US" altLang="ko-KR" dirty="0" err="1">
                <a:solidFill>
                  <a:srgbClr val="FF0000"/>
                </a:solidFill>
              </a:rPr>
              <a:t>Warshall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33D76-3D42-44C7-9951-4C1ACA4C64B8}"/>
              </a:ext>
            </a:extLst>
          </p:cNvPr>
          <p:cNvSpPr txBox="1"/>
          <p:nvPr/>
        </p:nvSpPr>
        <p:spPr>
          <a:xfrm>
            <a:off x="18657" y="3880983"/>
            <a:ext cx="291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Figure 1.Undirected graph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832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Nested dissection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9E4670-5B75-44C0-A74D-6A7C4C4608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>
          <a:xfrm>
            <a:off x="138336" y="987574"/>
            <a:ext cx="3785592" cy="41559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5F0F26-E4FB-471F-921D-E1D9B864B5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27"/>
          <a:stretch/>
        </p:blipFill>
        <p:spPr>
          <a:xfrm>
            <a:off x="4040891" y="1012511"/>
            <a:ext cx="3785592" cy="603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7C9CC-46F6-4613-8039-D743DDD16BB6}"/>
              </a:ext>
            </a:extLst>
          </p:cNvPr>
          <p:cNvSpPr txBox="1"/>
          <p:nvPr/>
        </p:nvSpPr>
        <p:spPr>
          <a:xfrm>
            <a:off x="2857931" y="2859782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Ideality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Fulfill the requirement of nested dissection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Choose the maximum Ideal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Smaller better</a:t>
            </a:r>
          </a:p>
        </p:txBody>
      </p:sp>
    </p:spTree>
    <p:extLst>
      <p:ext uri="{BB962C8B-B14F-4D97-AF65-F5344CB8AC3E}">
        <p14:creationId xmlns:p14="http://schemas.microsoft.com/office/powerpoint/2010/main" val="20345650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Nested dissection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9E4670-5B75-44C0-A74D-6A7C4C4608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>
          <a:xfrm>
            <a:off x="138336" y="987574"/>
            <a:ext cx="3785592" cy="41559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5F0F26-E4FB-471F-921D-E1D9B864B5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27"/>
          <a:stretch/>
        </p:blipFill>
        <p:spPr>
          <a:xfrm>
            <a:off x="4040891" y="1012511"/>
            <a:ext cx="3785592" cy="603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7C9CC-46F6-4613-8039-D743DDD16BB6}"/>
              </a:ext>
            </a:extLst>
          </p:cNvPr>
          <p:cNvSpPr txBox="1"/>
          <p:nvPr/>
        </p:nvSpPr>
        <p:spPr>
          <a:xfrm>
            <a:off x="2857931" y="2859782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Ideality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Fulfill the requirement of nested dissection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Choose the maximum Ideal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Smaller better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C0D99D-B4BE-44C8-AFBF-6B3653E1D0CD}"/>
              </a:ext>
            </a:extLst>
          </p:cNvPr>
          <p:cNvSpPr/>
          <p:nvPr/>
        </p:nvSpPr>
        <p:spPr>
          <a:xfrm>
            <a:off x="841111" y="2283718"/>
            <a:ext cx="308281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E0D0AF3-8878-4A4C-B63D-9D77EB3ACBE6}"/>
              </a:ext>
            </a:extLst>
          </p:cNvPr>
          <p:cNvSpPr/>
          <p:nvPr/>
        </p:nvSpPr>
        <p:spPr>
          <a:xfrm>
            <a:off x="2195736" y="1440199"/>
            <a:ext cx="4585733" cy="462195"/>
          </a:xfrm>
          <a:prstGeom prst="wedgeRectCallout">
            <a:avLst>
              <a:gd name="adj1" fmla="val -29141"/>
              <a:gd name="adj2" fmla="val 10096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9942F14-577C-48F5-BBFF-B37E0A72A89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10" y="1505413"/>
            <a:ext cx="4406384" cy="3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40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Nested dissection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9E4670-5B75-44C0-A74D-6A7C4C4608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>
          <a:xfrm>
            <a:off x="138336" y="987574"/>
            <a:ext cx="3785592" cy="41559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5F0F26-E4FB-471F-921D-E1D9B864B5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27"/>
          <a:stretch/>
        </p:blipFill>
        <p:spPr>
          <a:xfrm>
            <a:off x="4040891" y="1012511"/>
            <a:ext cx="3785592" cy="603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7C9CC-46F6-4613-8039-D743DDD16BB6}"/>
              </a:ext>
            </a:extLst>
          </p:cNvPr>
          <p:cNvSpPr txBox="1"/>
          <p:nvPr/>
        </p:nvSpPr>
        <p:spPr>
          <a:xfrm>
            <a:off x="2857931" y="2859782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Ideality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Fulfill the </a:t>
            </a:r>
            <a:r>
              <a:rPr lang="en-US" altLang="ko-KR" dirty="0">
                <a:solidFill>
                  <a:srgbClr val="FF0000"/>
                </a:solidFill>
              </a:rPr>
              <a:t>requirement</a:t>
            </a:r>
            <a:r>
              <a:rPr lang="en-US" altLang="ko-KR" dirty="0"/>
              <a:t> of nested dissection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Choose the maximum Ideal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Smaller better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C0D99D-B4BE-44C8-AFBF-6B3653E1D0CD}"/>
              </a:ext>
            </a:extLst>
          </p:cNvPr>
          <p:cNvSpPr/>
          <p:nvPr/>
        </p:nvSpPr>
        <p:spPr>
          <a:xfrm>
            <a:off x="841111" y="2283718"/>
            <a:ext cx="308281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E0D0AF3-8878-4A4C-B63D-9D77EB3ACBE6}"/>
              </a:ext>
            </a:extLst>
          </p:cNvPr>
          <p:cNvSpPr/>
          <p:nvPr/>
        </p:nvSpPr>
        <p:spPr>
          <a:xfrm>
            <a:off x="2195736" y="1440199"/>
            <a:ext cx="4585733" cy="462195"/>
          </a:xfrm>
          <a:prstGeom prst="wedgeRectCallout">
            <a:avLst>
              <a:gd name="adj1" fmla="val -29141"/>
              <a:gd name="adj2" fmla="val 10096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718E62-FB04-4ED3-A4CE-459D2A4006D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11" y="1505413"/>
            <a:ext cx="4444011" cy="341331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CF98F86C-C0BE-4EA2-8BFB-20219F322E7E}"/>
              </a:ext>
            </a:extLst>
          </p:cNvPr>
          <p:cNvSpPr/>
          <p:nvPr/>
        </p:nvSpPr>
        <p:spPr>
          <a:xfrm>
            <a:off x="4427984" y="2589061"/>
            <a:ext cx="1926588" cy="444884"/>
          </a:xfrm>
          <a:prstGeom prst="wedgeRectCallout">
            <a:avLst>
              <a:gd name="adj1" fmla="val -29141"/>
              <a:gd name="adj2" fmla="val 10096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241010-0DDE-45B9-8AB0-50ADB7F4712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81" y="2688679"/>
            <a:ext cx="1634084" cy="22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625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Nested dissection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9E4670-5B75-44C0-A74D-6A7C4C4608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3"/>
          <a:stretch/>
        </p:blipFill>
        <p:spPr>
          <a:xfrm>
            <a:off x="138336" y="987574"/>
            <a:ext cx="3785592" cy="41559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5F0F26-E4FB-471F-921D-E1D9B864B5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27"/>
          <a:stretch/>
        </p:blipFill>
        <p:spPr>
          <a:xfrm>
            <a:off x="4040891" y="1012511"/>
            <a:ext cx="3785592" cy="603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7C9CC-46F6-4613-8039-D743DDD16BB6}"/>
              </a:ext>
            </a:extLst>
          </p:cNvPr>
          <p:cNvSpPr txBox="1"/>
          <p:nvPr/>
        </p:nvSpPr>
        <p:spPr>
          <a:xfrm>
            <a:off x="2857931" y="2859782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Ideality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Fulfill the </a:t>
            </a:r>
            <a:r>
              <a:rPr lang="en-US" altLang="ko-KR" dirty="0">
                <a:solidFill>
                  <a:srgbClr val="FF0000"/>
                </a:solidFill>
              </a:rPr>
              <a:t>requirement</a:t>
            </a:r>
            <a:r>
              <a:rPr lang="en-US" altLang="ko-KR" dirty="0"/>
              <a:t> of nested dissection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Choose the maximum Ideal 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Smaller better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C0D99D-B4BE-44C8-AFBF-6B3653E1D0CD}"/>
              </a:ext>
            </a:extLst>
          </p:cNvPr>
          <p:cNvSpPr/>
          <p:nvPr/>
        </p:nvSpPr>
        <p:spPr>
          <a:xfrm>
            <a:off x="426815" y="1808166"/>
            <a:ext cx="3614076" cy="12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7D132950-1022-49FA-AC38-83AF749BB590}"/>
              </a:ext>
            </a:extLst>
          </p:cNvPr>
          <p:cNvSpPr/>
          <p:nvPr/>
        </p:nvSpPr>
        <p:spPr>
          <a:xfrm rot="2789352">
            <a:off x="2340253" y="3201896"/>
            <a:ext cx="1187069" cy="480249"/>
          </a:xfrm>
          <a:prstGeom prst="lef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78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Nested dissection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2857E8-C2BF-470C-B84B-CE7102EA67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25"/>
          <a:stretch/>
        </p:blipFill>
        <p:spPr>
          <a:xfrm>
            <a:off x="683568" y="987574"/>
            <a:ext cx="3452574" cy="41559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EB67B6-86EB-4A87-8A8C-13C36FA2DF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75"/>
          <a:stretch/>
        </p:blipFill>
        <p:spPr>
          <a:xfrm>
            <a:off x="4283968" y="987574"/>
            <a:ext cx="3452574" cy="7406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6FDE5-DBB2-47C9-8DEE-6C0C05981A21}"/>
              </a:ext>
            </a:extLst>
          </p:cNvPr>
          <p:cNvSpPr/>
          <p:nvPr/>
        </p:nvSpPr>
        <p:spPr>
          <a:xfrm>
            <a:off x="4427984" y="1094372"/>
            <a:ext cx="3308558" cy="397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783C63-CFFF-4119-9124-A36DD694E2A1}"/>
              </a:ext>
            </a:extLst>
          </p:cNvPr>
          <p:cNvSpPr txBox="1"/>
          <p:nvPr/>
        </p:nvSpPr>
        <p:spPr>
          <a:xfrm>
            <a:off x="3779912" y="2571750"/>
            <a:ext cx="4968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Support Nested Dissection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Don’t provide separator </a:t>
            </a:r>
            <a:r>
              <a:rPr lang="en-US" altLang="ko-KR" dirty="0" err="1"/>
              <a:t>informations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 permutation table</a:t>
            </a:r>
          </a:p>
        </p:txBody>
      </p:sp>
    </p:spTree>
    <p:extLst>
      <p:ext uri="{BB962C8B-B14F-4D97-AF65-F5344CB8AC3E}">
        <p14:creationId xmlns:p14="http://schemas.microsoft.com/office/powerpoint/2010/main" val="36814653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9E72666A-FAB4-41DF-BF42-AEB403FFB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" y="1676148"/>
            <a:ext cx="2766231" cy="2766231"/>
          </a:xfrm>
          <a:prstGeom prst="rect">
            <a:avLst/>
          </a:prstGeom>
        </p:spPr>
      </p:pic>
      <p:pic>
        <p:nvPicPr>
          <p:cNvPr id="33" name="그림 3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642CC954-0BEE-48D1-8CEB-9C5A81E013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677727"/>
            <a:ext cx="2766231" cy="2766231"/>
          </a:xfrm>
          <a:prstGeom prst="rect">
            <a:avLst/>
          </a:prstGeom>
        </p:spPr>
      </p:pic>
      <p:pic>
        <p:nvPicPr>
          <p:cNvPr id="34" name="그림 3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1065DEB-CED4-4B8F-A51D-0876788B1B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98" y="1677727"/>
            <a:ext cx="2766231" cy="2766231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Nested dissection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F7D0B4E-9938-4A76-ADAF-0AF560A8B049}"/>
              </a:ext>
            </a:extLst>
          </p:cNvPr>
          <p:cNvSpPr/>
          <p:nvPr/>
        </p:nvSpPr>
        <p:spPr>
          <a:xfrm>
            <a:off x="4321676" y="1245678"/>
            <a:ext cx="1285900" cy="432048"/>
          </a:xfrm>
          <a:prstGeom prst="wedgeRectCallout">
            <a:avLst>
              <a:gd name="adj1" fmla="val 18839"/>
              <a:gd name="adj2" fmla="val 870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BFS work</a:t>
            </a:r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04720D1-0A6C-4D40-AF43-8B1645D03F6F}"/>
              </a:ext>
            </a:extLst>
          </p:cNvPr>
          <p:cNvSpPr/>
          <p:nvPr/>
        </p:nvSpPr>
        <p:spPr>
          <a:xfrm>
            <a:off x="6896667" y="1245678"/>
            <a:ext cx="1573932" cy="432048"/>
          </a:xfrm>
          <a:prstGeom prst="wedgeRectCallout">
            <a:avLst>
              <a:gd name="adj1" fmla="val 20297"/>
              <a:gd name="adj2" fmla="val 7809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METIS work</a:t>
            </a:r>
            <a:endParaRPr lang="ko-KR" altLang="en-US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EC367257-B875-41D5-A962-4CD23403C477}"/>
              </a:ext>
            </a:extLst>
          </p:cNvPr>
          <p:cNvSpPr/>
          <p:nvPr/>
        </p:nvSpPr>
        <p:spPr>
          <a:xfrm>
            <a:off x="1403648" y="1172092"/>
            <a:ext cx="1285900" cy="432048"/>
          </a:xfrm>
          <a:prstGeom prst="wedgeRectCallout">
            <a:avLst>
              <a:gd name="adj1" fmla="val 18839"/>
              <a:gd name="adj2" fmla="val 870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6115F-3847-4DE0-A999-869B834E640D}"/>
              </a:ext>
            </a:extLst>
          </p:cNvPr>
          <p:cNvSpPr txBox="1"/>
          <p:nvPr/>
        </p:nvSpPr>
        <p:spPr>
          <a:xfrm>
            <a:off x="2303748" y="461933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Graph : delaunay_n10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5227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Nested dissection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76</a:t>
            </a:fld>
            <a:endParaRPr lang="ko-KR" altLang="en-US"/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21104FE-BA93-44C3-9D12-0E5E803A7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1941549"/>
            <a:ext cx="2664296" cy="2664296"/>
          </a:xfrm>
          <a:prstGeom prst="rect">
            <a:avLst/>
          </a:prstGeom>
        </p:spPr>
      </p:pic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9082C844-8BA5-4D9F-859B-11BEEB3C1D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45" y="1941549"/>
            <a:ext cx="2664296" cy="2664296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F7D0B4E-9938-4A76-ADAF-0AF560A8B049}"/>
              </a:ext>
            </a:extLst>
          </p:cNvPr>
          <p:cNvSpPr/>
          <p:nvPr/>
        </p:nvSpPr>
        <p:spPr>
          <a:xfrm>
            <a:off x="4355976" y="1563638"/>
            <a:ext cx="1285900" cy="432048"/>
          </a:xfrm>
          <a:prstGeom prst="wedgeRectCallout">
            <a:avLst>
              <a:gd name="adj1" fmla="val 18839"/>
              <a:gd name="adj2" fmla="val 870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BFS work</a:t>
            </a:r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04720D1-0A6C-4D40-AF43-8B1645D03F6F}"/>
              </a:ext>
            </a:extLst>
          </p:cNvPr>
          <p:cNvSpPr/>
          <p:nvPr/>
        </p:nvSpPr>
        <p:spPr>
          <a:xfrm>
            <a:off x="6953084" y="1437493"/>
            <a:ext cx="1573932" cy="432048"/>
          </a:xfrm>
          <a:prstGeom prst="wedgeRectCallout">
            <a:avLst>
              <a:gd name="adj1" fmla="val 20297"/>
              <a:gd name="adj2" fmla="val 7809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METIS work</a:t>
            </a:r>
            <a:endParaRPr lang="ko-KR" altLang="en-US" dirty="0"/>
          </a:p>
        </p:txBody>
      </p:sp>
      <p:pic>
        <p:nvPicPr>
          <p:cNvPr id="11" name="그림 10" descr="스키타기, 테이블, 물, 그룹이(가) 표시된 사진&#10;&#10;자동 생성된 설명">
            <a:extLst>
              <a:ext uri="{FF2B5EF4-FFF2-40B4-BE49-F238E27FC236}">
                <a16:creationId xmlns:a16="http://schemas.microsoft.com/office/drawing/2014/main" id="{990881AE-D389-4B14-8643-4E88153CEB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59070"/>
            <a:ext cx="2429253" cy="2429253"/>
          </a:xfrm>
          <a:prstGeom prst="rect">
            <a:avLst/>
          </a:prstGeom>
        </p:spPr>
      </p:pic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EC367257-B875-41D5-A962-4CD23403C477}"/>
              </a:ext>
            </a:extLst>
          </p:cNvPr>
          <p:cNvSpPr/>
          <p:nvPr/>
        </p:nvSpPr>
        <p:spPr>
          <a:xfrm>
            <a:off x="1287880" y="1563638"/>
            <a:ext cx="1285900" cy="432048"/>
          </a:xfrm>
          <a:prstGeom prst="wedgeRectCallout">
            <a:avLst>
              <a:gd name="adj1" fmla="val 18839"/>
              <a:gd name="adj2" fmla="val 870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F107B-F7CF-44B2-A258-29431D89213E}"/>
              </a:ext>
            </a:extLst>
          </p:cNvPr>
          <p:cNvSpPr txBox="1"/>
          <p:nvPr/>
        </p:nvSpPr>
        <p:spPr>
          <a:xfrm>
            <a:off x="2303748" y="461933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Graph : 1138_bus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2445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1ECBBF0-61FA-416C-A746-918A70A02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32" y="1563638"/>
            <a:ext cx="2824040" cy="28240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DEEE35-B3C5-4ACA-AD32-6115C5D95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6" y="1646216"/>
            <a:ext cx="2824040" cy="2824040"/>
          </a:xfrm>
          <a:prstGeom prst="rect">
            <a:avLst/>
          </a:prstGeom>
        </p:spPr>
      </p:pic>
      <p:pic>
        <p:nvPicPr>
          <p:cNvPr id="14" name="그림 13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C9D13C8-3016-4788-9D35-4F424D18E2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24" y="1530701"/>
            <a:ext cx="2824040" cy="282404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Implementation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Nested dissection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F7D0B4E-9938-4A76-ADAF-0AF560A8B049}"/>
              </a:ext>
            </a:extLst>
          </p:cNvPr>
          <p:cNvSpPr/>
          <p:nvPr/>
        </p:nvSpPr>
        <p:spPr>
          <a:xfrm>
            <a:off x="4327769" y="1220698"/>
            <a:ext cx="1285900" cy="432048"/>
          </a:xfrm>
          <a:prstGeom prst="wedgeRectCallout">
            <a:avLst>
              <a:gd name="adj1" fmla="val 18839"/>
              <a:gd name="adj2" fmla="val 870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BFS work</a:t>
            </a:r>
            <a:endParaRPr lang="ko-KR" altLang="en-US" dirty="0"/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C04720D1-0A6C-4D40-AF43-8B1645D03F6F}"/>
              </a:ext>
            </a:extLst>
          </p:cNvPr>
          <p:cNvSpPr/>
          <p:nvPr/>
        </p:nvSpPr>
        <p:spPr>
          <a:xfrm>
            <a:off x="6924877" y="1094553"/>
            <a:ext cx="1573932" cy="432048"/>
          </a:xfrm>
          <a:prstGeom prst="wedgeRectCallout">
            <a:avLst>
              <a:gd name="adj1" fmla="val 20297"/>
              <a:gd name="adj2" fmla="val 7809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METIS work</a:t>
            </a:r>
            <a:endParaRPr lang="ko-KR" altLang="en-US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EC367257-B875-41D5-A962-4CD23403C477}"/>
              </a:ext>
            </a:extLst>
          </p:cNvPr>
          <p:cNvSpPr/>
          <p:nvPr/>
        </p:nvSpPr>
        <p:spPr>
          <a:xfrm>
            <a:off x="1260702" y="1275606"/>
            <a:ext cx="1285900" cy="432048"/>
          </a:xfrm>
          <a:prstGeom prst="wedgeRectCallout">
            <a:avLst>
              <a:gd name="adj1" fmla="val 18839"/>
              <a:gd name="adj2" fmla="val 8700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FF107B-F7CF-44B2-A258-29431D89213E}"/>
              </a:ext>
            </a:extLst>
          </p:cNvPr>
          <p:cNvSpPr txBox="1"/>
          <p:nvPr/>
        </p:nvSpPr>
        <p:spPr>
          <a:xfrm>
            <a:off x="2303748" y="4619332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Graph : Tree_1023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9853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Experiment</a:t>
            </a:r>
            <a:endParaRPr lang="ko-KR" altLang="en-US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78</a:t>
            </a:fld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3C238D6-A404-48D4-AFF8-E2DAE2B260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20" y="1131590"/>
            <a:ext cx="6336704" cy="31515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8C3494-DD98-467E-879C-87BEA87E475C}"/>
              </a:ext>
            </a:extLst>
          </p:cNvPr>
          <p:cNvSpPr txBox="1"/>
          <p:nvPr/>
        </p:nvSpPr>
        <p:spPr>
          <a:xfrm>
            <a:off x="539552" y="4283164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Table 1. Speedup in comparison with Multi-threaded Blocked Floyd-</a:t>
            </a:r>
            <a:r>
              <a:rPr lang="en-US" altLang="ko-KR" dirty="0" err="1"/>
              <a:t>Warsahll</a:t>
            </a:r>
            <a:r>
              <a:rPr lang="en-US" altLang="ko-KR" dirty="0"/>
              <a:t> on</a:t>
            </a:r>
            <a:r>
              <a:rPr lang="ko-KR" altLang="en-US" dirty="0"/>
              <a:t> </a:t>
            </a:r>
            <a:r>
              <a:rPr lang="en-US" altLang="ko-KR" dirty="0"/>
              <a:t>graphs from Suite Sparse Collection and theorical graphs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44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Experiment</a:t>
            </a:r>
            <a:endParaRPr lang="ko-KR" altLang="en-US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E7DCAA-F05C-47FB-BACF-3DBCF676FF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7654"/>
            <a:ext cx="7927743" cy="1894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8C3494-DD98-467E-879C-87BEA87E475C}"/>
              </a:ext>
            </a:extLst>
          </p:cNvPr>
          <p:cNvSpPr txBox="1"/>
          <p:nvPr/>
        </p:nvSpPr>
        <p:spPr>
          <a:xfrm>
            <a:off x="539552" y="3664976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Table 2. Cost of each stage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46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880BFF-0A52-4142-900C-4F9D0E3D79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41885"/>
            <a:ext cx="8176304" cy="35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08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Future works</a:t>
            </a:r>
            <a:endParaRPr lang="ko-KR" altLang="en-US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8C3494-DD98-467E-879C-87BEA87E475C}"/>
              </a:ext>
            </a:extLst>
          </p:cNvPr>
          <p:cNvSpPr txBox="1"/>
          <p:nvPr/>
        </p:nvSpPr>
        <p:spPr>
          <a:xfrm>
            <a:off x="611560" y="970998"/>
            <a:ext cx="7560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Future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Nested dissection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Normal METIS(</a:t>
            </a:r>
            <a:r>
              <a:rPr lang="en-US" altLang="ko-KR"/>
              <a:t>This paper may used)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ParMETIS</a:t>
            </a:r>
            <a:r>
              <a:rPr lang="en-US" altLang="ko-KR" dirty="0"/>
              <a:t>(Parallelize METIS)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Modern METIS(OpenMP implementation)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Just came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Normal Floyd-</a:t>
            </a:r>
            <a:r>
              <a:rPr lang="en-US" altLang="ko-KR" dirty="0" err="1"/>
              <a:t>Warshall</a:t>
            </a:r>
            <a:r>
              <a:rPr lang="en-US" altLang="ko-KR" dirty="0"/>
              <a:t> function in Super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Naïve Floyd-</a:t>
            </a:r>
            <a:r>
              <a:rPr lang="en-US" altLang="ko-KR" dirty="0" err="1"/>
              <a:t>Warshall</a:t>
            </a:r>
            <a:r>
              <a:rPr lang="en-US" altLang="ko-K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Blocked Floyd-</a:t>
            </a:r>
            <a:r>
              <a:rPr lang="en-US" altLang="ko-KR" dirty="0" err="1"/>
              <a:t>Warshall</a:t>
            </a:r>
            <a:r>
              <a:rPr lang="en-US" altLang="ko-KR" dirty="0"/>
              <a:t>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Guarantees to be better than Blocked Floyd-</a:t>
            </a:r>
            <a:r>
              <a:rPr lang="en-US" altLang="ko-KR" dirty="0" err="1"/>
              <a:t>Warshall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GPU implementation (Semi-ring algebra)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Better performance at big enough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OpenMP implantation(This paper may used)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Up to x123 from this paper’s report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85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Other observation</a:t>
            </a:r>
            <a:endParaRPr lang="ko-KR" altLang="en-US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8C3494-DD98-467E-879C-87BEA87E475C}"/>
              </a:ext>
            </a:extLst>
          </p:cNvPr>
          <p:cNvSpPr txBox="1"/>
          <p:nvPr/>
        </p:nvSpPr>
        <p:spPr>
          <a:xfrm>
            <a:off x="683568" y="1500382"/>
            <a:ext cx="7560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Which format to represent the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Adjacency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Result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CSR(compressed sparse row representation)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Input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Computation over which format?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Conversion needs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METIS requires CSR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This project used this with the conversion</a:t>
            </a:r>
          </a:p>
        </p:txBody>
      </p:sp>
    </p:spTree>
    <p:extLst>
      <p:ext uri="{BB962C8B-B14F-4D97-AF65-F5344CB8AC3E}">
        <p14:creationId xmlns:p14="http://schemas.microsoft.com/office/powerpoint/2010/main" val="30049941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1635646"/>
            <a:ext cx="9144000" cy="1080120"/>
          </a:xfrm>
        </p:spPr>
        <p:txBody>
          <a:bodyPr/>
          <a:lstStyle/>
          <a:p>
            <a:r>
              <a:rPr lang="en-US" altLang="ko-KR" sz="8000" dirty="0"/>
              <a:t>Thank you</a:t>
            </a:r>
            <a:endParaRPr lang="ko-KR" altLang="en-US" sz="80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FDC7D2-C36C-4670-9395-F9D239E41A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04" y="3147814"/>
            <a:ext cx="9144000" cy="288032"/>
          </a:xfrm>
        </p:spPr>
        <p:txBody>
          <a:bodyPr/>
          <a:lstStyle/>
          <a:p>
            <a:r>
              <a:rPr lang="en-US" altLang="ko-KR" sz="2000" dirty="0"/>
              <a:t>Any comments and questions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20E9EF6-E067-4D22-8222-F1E0AF9DE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E4E1C6-76E8-4BC7-B136-C927AA6A9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200" dirty="0"/>
              <a:t>Floyd-</a:t>
            </a:r>
            <a:r>
              <a:rPr lang="en-US" altLang="ko-KR" sz="2200" dirty="0" err="1"/>
              <a:t>Warshall</a:t>
            </a:r>
            <a:r>
              <a:rPr lang="en-US" altLang="ko-KR" sz="2200" dirty="0"/>
              <a:t> algorithm</a:t>
            </a:r>
            <a:endParaRPr lang="ko-KR" altLang="en-US" sz="2200" dirty="0"/>
          </a:p>
        </p:txBody>
      </p:sp>
      <p:sp>
        <p:nvSpPr>
          <p:cNvPr id="1042" name="슬라이드 번호 개체 틀 1041">
            <a:extLst>
              <a:ext uri="{FF2B5EF4-FFF2-40B4-BE49-F238E27FC236}">
                <a16:creationId xmlns:a16="http://schemas.microsoft.com/office/drawing/2014/main" id="{A114BAB4-0958-42B5-B636-E86CD2034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CD4C288-FDF4-48A0-9B9E-7E36FB3D762D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880BFF-0A52-4142-900C-4F9D0E3D79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41885"/>
            <a:ext cx="8176304" cy="35078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9CAF66D-B525-4E7D-891A-A4A40AD78C2A}"/>
              </a:ext>
            </a:extLst>
          </p:cNvPr>
          <p:cNvSpPr/>
          <p:nvPr/>
        </p:nvSpPr>
        <p:spPr>
          <a:xfrm>
            <a:off x="2051720" y="2859782"/>
            <a:ext cx="5112568" cy="396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C4F99E8-B866-4408-AAEA-B82AD4C28FCE}"/>
              </a:ext>
            </a:extLst>
          </p:cNvPr>
          <p:cNvSpPr/>
          <p:nvPr/>
        </p:nvSpPr>
        <p:spPr>
          <a:xfrm>
            <a:off x="4788024" y="2305555"/>
            <a:ext cx="1656184" cy="396043"/>
          </a:xfrm>
          <a:prstGeom prst="wedgeRectCallout">
            <a:avLst>
              <a:gd name="adj1" fmla="val -6304"/>
              <a:gd name="adj2" fmla="val 94095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Edge relaxing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7289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2.52"/>
  <p:tag name="ORIGINALWIDTH" val="4294.713"/>
  <p:tag name="LATEXADDIN" val="\documentclass{article}&#10;\usepackage{amsmath}&#10;\usepackage{algorithm}&#10;\usepackage{algpseudocode}&#10;\pagestyle{empty}&#10;\begin{document}&#10;\noindent&#10;&#10;\begin{algorithm}&#10;\caption{Floyd-warshall algorithm}\label{euclid}&#10;\begin{algorithmic}[1]&#10;\Function{Floyd-warshall}{$V,E$}&#10;\State $\operatorname{InitDistance}(Dist, V, E)$&#10;\For{$k \leftarrow 1,\cdots,|V|$}&#10; \For{$i \leftarrow 1,\cdots,|V|$}&#10;  \For{$j \leftarrow 1,\cdots,|V|$}&#10;   \State $Dist[i,j] = \operatorname{min}(Dist[i,j] , Dist[i,k] + Dist[k,j])$&#10;  \EndFor&#10; \EndFor&#10;\EndFor&#10;\State Return Dist&#10;\EndFunction&#10;\end{algorithmic}&#10;\end{algorithm}&#10;&#10;\end{document}"/>
  <p:tag name="IGUANATEXSIZE" val="20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5.545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\begin{algorithm}&#10; \caption{Multithreaded Blocked Floyd-warshall algorithm}&#10; \begin{algorithmic}[1]&#10;  \Function{Blocked Floyd-warshall}{$V,E$}&#10; \State $\operatorname{InitDistance}(Dist, V, E)$&#10; \For{$k \leftarrow 1,\cdots,n_b$}&#10; \LineComment{Diagonal update(Stage 1)}&#10; \State $\operatorname{Boxed Floyd-warshall}(Dist, k, k, k)$&#10; \LineComment{Row/Col update(Stage 2)}&#10; \For{$k_i \leftarrow 1,\cdots,n_b, k_i \neq k$} &#10; \State Fork $\operatorname{Boxed Floyd-warshall}(Dist, k_i, k, k)$&#10; \EndFor&#10; \For{$k_j \leftarrow 1,\cdots,n_b, k_i \neq k$}&#10; \State Fork $\operatorname{Boxed Floyd-warshall}(Dist, k, k_j, k)$&#10; \EndFor&#10; \State Wait for every thread to join&#10; \LineComment{Outer update(Stage 3)}&#10; \For{$k_i \leftarrow 1,\cdots,n_b, k_i \neq k$} &#10; \For{$k_j \leftarrow 1,\cdots,n_b, k_j \neq k$}&#10; \State Fork $\operatorname{Boxed Floyd-warshall}(Dist, k_i, k_j, k)$&#10; \EndFor&#10; \EndFor&#10; \State Wait for every thread to join&#10; \EndFor&#10; \State return Dist&#10; \EndFunction&#10; \end{algorithmic}&#10;\end{algorithm}&#10;&#10;\end{document}"/>
  <p:tag name="IGUANATEXSIZE" val="20"/>
  <p:tag name="IGUANATEXCURSOR" val="1166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70.079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UpdateEdgeStage3}$}{$Dist,S,T1,T2,M,Order,Dir1,Dir2$}&#10;  \If{$T1$ = NULL or $T2$ = NULL}&#10;  \State return&#10;  \EndIf&#10;  \If{$Dir1 = Up$ and $Dir2 = Up$}&#10;  \If{$Order = First$}&#10;  \State Fork &#10;  \EndIf&#10;  \State Fork &#10;  \ElsIf{$Dir1 = Up$ and $Dir2 = Down$}&#10;  \If{$Order = First$}&#10;  \State Fork &#10;  \EndIf&#10;  \State Fork &#10;  \State Fork &#10;  \ElsIf{$Dir1 = Down$ and $Dir2 = Up$}&#10;  \If{$Order = First$}&#10;  \State Fork &#10;  \State Fork &#10;  \EndIf&#10;  \State Fork &#10;  \Else\Comment{$Dir1 = Down$ and $Dir2 = Down$}&#10;  \If{$Order = First$}&#10;  \State Fork &#10;  \State Fork &#10;  \EndIf&#10;  \State Fork &#10;  \State Fork &#10;  \EndIf&#10;  \For{$k \in S$}&#10;  \For{$i \in T1$}&#10;  \For{$j \in T2$}&#10;  \If{$Dir1 = Up$ and $Dir2 = Up$}&#10;  \If{$Dist[i,k] + Dist[k,j] &lt; Dist[i,j]$}&#10;  \State Lock a mutex $M[i,j]$&#10;  \If{$Dist[i,k] + Dist[k,j] &lt; Dist[i,j]$}&#10;  \State $Dist[i,j] = Dist[i,k] + Dist[k,j]$&#10;  \EndIf&#10;  \State Unlock a mutex $M[i,j]$&#10;  \EndIf&#10;  \Else&#10;  \State $Dist[i,j] = \operatorname{min}(Dist[i,j] , Dist[i,k] + Dist[k,j])$&#10;  \EndIf&#10;  \EndFor&#10;  \EndFor&#10;  \EndFor&#10;  \State Wait for every thread to join&#10;  \EndFunction&#10; \end{algorithmic}&#10;\end{algorithm}&#10;&#10;&#10;\end{document}"/>
  <p:tag name="IGUANATEXSIZE" val="20"/>
  <p:tag name="IGUANATEXCURSOR" val="1207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99.475"/>
  <p:tag name="ORIGINALWIDTH" val="4931.384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BFS}\label{euclid}&#10; \begin{algorithmic}[1]&#10;  \Function{$\operatorname{NesteDissectionCut}$}{$V,E,S$}&#10;  \If{$|V| &lt; \operatorname{threshold}$}&#10;   \State return $S$&#10;  \EndIf&#10;  \State Count outgoing edges from every vertex $v$ and denote it as $E^{out}(v)$&#10;  \State $Best \leftarrow (\infty, 0, 0)$&#10;  \For{$v$ in $\{v|E^{out}(v) = \operatorname{min}(E^{out}(V))\}$}&#10;   \State Do $\operatorname{BFS}$ to compute depth.&#10;   \For{$i \leftarrow \{1,\cdots,\operatorname{max}(depth) - 2\}$}&#10;    \For{$j \leftarrow \{i,\cdots,\operatorname{max}(depth) - 1\}$}&#10;     \State $CurrentIdeal \leftarrow Ideal( \Sigma^{\operatorname{max}(depth)}_{k = j + 1}num(k),\Sigma^{i}_{k = 1}num(k), \Sigma^{j}_{k = i + 1}num(k))$&#10;     \If{$Best[0] &gt; CurrentIdeal$ }&#10;      \State $Best \leftarrow (CurrentIdeal, i,j)$&#10;     \EndIf&#10;    \EndFor&#10;   \EndFor&#10;  \EndFor&#10;  \State Make a supernode $C_1 , C_2$&#10;  \For{$v \in V$}&#10;   \If{$depth(v) \le Best[1]$}&#10;    \State Push $v$ to $C_1$&#10;    \State Pop $v$ from $S$&#10;   \ElsIf{$depth(v) \le Best[2]$}&#10;    \State Push $v$ to $C_2$&#10;    \State Pop $v$ from $S$&#10;   \EndIf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Make a Super node $S$ containing every vertex in it.&#10;  \State $S \leftarrow \operatorname{NesteDissectionCut}(V,E,S)$&#10;  \State return $S$ &#10;  \EndFunction&#10; \end{algorithmic}&#10;\end{algorithm}&#10;&#10;\end{document}"/>
  <p:tag name="IGUANATEXSIZE" val="20"/>
  <p:tag name="IGUANATEXCURSOR" val="192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99.475"/>
  <p:tag name="ORIGINALWIDTH" val="4931.384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BFS}\label{euclid}&#10; \begin{algorithmic}[1]&#10;  \Function{$\operatorname{NesteDissectionCut}$}{$V,E,S$}&#10;  \If{$|V| &lt; \operatorname{threshold}$}&#10;   \State return $S$&#10;  \EndIf&#10;  \State Count outgoing edges from every vertex $v$ and denote it as $E^{out}(v)$&#10;  \State $Best \leftarrow (\infty, 0, 0)$&#10;  \For{$v$ in $\{v|E^{out}(v) = \operatorname{min}(E^{out}(V))\}$}&#10;   \State Do $\operatorname{BFS}$ to compute depth.&#10;   \For{$i \leftarrow \{1,\cdots,\operatorname{max}(depth) - 2\}$}&#10;    \For{$j \leftarrow \{i,\cdots,\operatorname{max}(depth) - 1\}$}&#10;     \State $CurrentIdeal \leftarrow Ideal( \Sigma^{\operatorname{max}(depth)}_{k = j + 1}num(k),\Sigma^{i}_{k = 1}num(k), \Sigma^{j}_{k = i + 1}num(k))$&#10;     \If{$Best[0] &gt; CurrentIdeal$ }&#10;      \State $Best \leftarrow (CurrentIdeal, i,j)$&#10;     \EndIf&#10;    \EndFor&#10;   \EndFor&#10;  \EndFor&#10;  \State Make a supernode $C_1 , C_2$&#10;  \For{$v \in V$}&#10;   \If{$depth(v) \le Best[1]$}&#10;    \State Push $v$ to $C_1$&#10;    \State Pop $v$ from $S$&#10;   \ElsIf{$depth(v) \le Best[2]$}&#10;    \State Push $v$ to $C_2$&#10;    \State Pop $v$ from $S$&#10;   \EndIf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Make a Super node $S$ containing every vertex in it.&#10;  \State $S \leftarrow \operatorname{NesteDissectionCut}(V,E,S)$&#10;  \State return $S$ &#10;  \EndFunction&#10; \end{algorithmic}&#10;\end{algorithm}&#10;&#10;\end{document}"/>
  <p:tag name="IGUANATEXSIZE" val="20"/>
  <p:tag name="IGUANATEXCURSOR" val="192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99.475"/>
  <p:tag name="ORIGINALWIDTH" val="4931.384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BFS}\label{euclid}&#10; \begin{algorithmic}[1]&#10;  \Function{$\operatorname{NesteDissectionCut}$}{$V,E,S$}&#10;  \If{$|V| &lt; \operatorname{threshold}$}&#10;   \State return $S$&#10;  \EndIf&#10;  \State Count outgoing edges from every vertex $v$ and denote it as $E^{out}(v)$&#10;  \State $Best \leftarrow (\infty, 0, 0)$&#10;  \For{$v$ in $\{v|E^{out}(v) = \operatorname{min}(E^{out}(V))\}$}&#10;   \State Do $\operatorname{BFS}$ to compute depth.&#10;   \For{$i \leftarrow \{1,\cdots,\operatorname{max}(depth) - 2\}$}&#10;    \For{$j \leftarrow \{i,\cdots,\operatorname{max}(depth) - 1\}$}&#10;     \State $CurrentIdeal \leftarrow Ideal( \Sigma^{\operatorname{max}(depth)}_{k = j + 1}num(k),\Sigma^{i}_{k = 1}num(k), \Sigma^{j}_{k = i + 1}num(k))$&#10;     \If{$Best[0] &gt; CurrentIdeal$ }&#10;      \State $Best \leftarrow (CurrentIdeal, i,j)$&#10;     \EndIf&#10;    \EndFor&#10;   \EndFor&#10;  \EndFor&#10;  \State Make a supernode $C_1 , C_2$&#10;  \For{$v \in V$}&#10;   \If{$depth(v) \le Best[1]$}&#10;    \State Push $v$ to $C_1$&#10;    \State Pop $v$ from $S$&#10;   \ElsIf{$depth(v) \le Best[2]$}&#10;    \State Push $v$ to $C_2$&#10;    \State Pop $v$ from $S$&#10;   \EndIf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Make a Super node $S$ containing every vertex in it.&#10;  \State $S \leftarrow \operatorname{NesteDissectionCut}(V,E,S)$&#10;  \State return $S$ &#10;  \EndFunction&#10; \end{algorithmic}&#10;\end{algorithm}&#10;&#10;\end{document}"/>
  <p:tag name="IGUANATEXSIZE" val="20"/>
  <p:tag name="IGUANATEXCURSOR" val="192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99.475"/>
  <p:tag name="ORIGINALWIDTH" val="4931.384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BFS}\label{euclid}&#10; \begin{algorithmic}[1]&#10;  \Function{$\operatorname{NesteDissectionCut}$}{$V,E,S$}&#10;  \If{$|V| &lt; \operatorname{threshold}$}&#10;   \State return $S$&#10;  \EndIf&#10;  \State Count outgoing edges from every vertex $v$ and denote it as $E^{out}(v)$&#10;  \State $Best \leftarrow (\infty, 0, 0)$&#10;  \For{$v$ in $\{v|E^{out}(v) = \operatorname{min}(E^{out}(V))\}$}&#10;   \State Do $\operatorname{BFS}$ to compute depth.&#10;   \For{$i \leftarrow \{1,\cdots,\operatorname{max}(depth) - 2\}$}&#10;    \For{$j \leftarrow \{i,\cdots,\operatorname{max}(depth) - 1\}$}&#10;     \State $CurrentIdeal \leftarrow Ideal( \Sigma^{\operatorname{max}(depth)}_{k = j + 1}num(k),\Sigma^{i}_{k = 1}num(k), \Sigma^{j}_{k = i + 1}num(k))$&#10;     \If{$Best[0] &gt; CurrentIdeal$ }&#10;      \State $Best \leftarrow (CurrentIdeal, i,j)$&#10;     \EndIf&#10;    \EndFor&#10;   \EndFor&#10;  \EndFor&#10;  \State Make a supernode $C_1 , C_2$&#10;  \For{$v \in V$}&#10;   \If{$depth(v) \le Best[1]$}&#10;    \State Push $v$ to $C_1$&#10;    \State Pop $v$ from $S$&#10;   \ElsIf{$depth(v) \le Best[2]$}&#10;    \State Push $v$ to $C_2$&#10;    \State Pop $v$ from $S$&#10;   \EndIf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Make a Super node $S$ containing every vertex in it.&#10;  \State $S \leftarrow \operatorname{NesteDissectionCut}(V,E,S)$&#10;  \State return $S$ &#10;  \EndFunction&#10; \end{algorithmic}&#10;\end{algorithm}&#10;&#10;\end{document}"/>
  <p:tag name="IGUANATEXSIZE" val="20"/>
  <p:tag name="IGUANATEXCURSOR" val="192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6.333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equential Blocked Floyd-warshall algorithm}&#10; \begin{algorithmic}[1]&#10;  \Function{Blocked Floyd-warshall}{$V,E$}&#10;  \State $\operatorname{InitDistance}(Dist, V, E)$&#10;  \For{$k \leftarrow 1,\cdots,n_b$}&#10;    \LineComment{Diagonal update(Stage 1)}&#10;   \State $\operatorname{Boxed Floyd-warshall}(Dist, k, k, k)$&#10;   \LineComment{Row/Col update(Stage 2)}&#10;   \For{$k_i \leftarrow 1,\cdots,n_b, k_i \neq k$} &#10;    \State $\operatorname{Boxed Floyd-warshall}(Dist, k_i, k, k)$&#10;   \EndFor&#10;   \For{$k_j \leftarrow 1,\cdots,n_b, k_i \neq k$}&#10;    \State $\operatorname{Boxed Floyd-warshall}(Dist, k, k_j, k)$&#10;   \EndFor&#10;   \LineComment{Outer update(Stage 3)}&#10;   \For{$k_i \leftarrow 1,\cdots,n_b, k_i \neq k$} &#10;    \For{$k_j \leftarrow 1,\cdots,n_b, k_j \neq k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2458.943"/>
  <p:tag name="LATEXADDIN" val="\documentclass{article}&#10;\usepackage{amsmath}&#10;\pagestyle{empty}&#10;\begin{document}&#10;\noindent&#10;&#10;$Ideal(|S|,|C_1|,|C_2|) = \frac{|S|}{|C_1| + |C_2|} * (\frac{|S_1|}{|S_2|} + \frac{|S_2|}{|S_1|})$&#10;&#10;\end{document}"/>
  <p:tag name="IGUANATEXSIZE" val="20"/>
  <p:tag name="IGUANATEXCURSOR" val="1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99.475"/>
  <p:tag name="ORIGINALWIDTH" val="4931.384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BFS}\label{euclid}&#10; \begin{algorithmic}[1]&#10;  \Function{$\operatorname{NesteDissectionCut}$}{$V,E,S$}&#10;  \If{$|V| &lt; \operatorname{threshold}$}&#10;   \State return $S$&#10;  \EndIf&#10;  \State Count outgoing edges from every vertex $v$ and denote it as $E^{out}(v)$&#10;  \State $Best \leftarrow (\infty, 0, 0)$&#10;  \For{$v$ in $\{v|E^{out}(v) = \operatorname{min}(E^{out}(V))\}$}&#10;   \State Do $\operatorname{BFS}$ to compute depth.&#10;   \For{$i \leftarrow \{1,\cdots,\operatorname{max}(depth) - 2\}$}&#10;    \For{$j \leftarrow \{i,\cdots,\operatorname{max}(depth) - 1\}$}&#10;     \State $CurrentIdeal \leftarrow Ideal( \Sigma^{\operatorname{max}(depth)}_{k = j + 1}num(k),\Sigma^{i}_{k = 1}num(k), \Sigma^{j}_{k = i + 1}num(k))$&#10;     \If{$Best[0] &gt; CurrentIdeal$ }&#10;      \State $Best \leftarrow (CurrentIdeal, i,j)$&#10;     \EndIf&#10;    \EndFor&#10;   \EndFor&#10;  \EndFor&#10;  \State Make a supernode $C_1 , C_2$&#10;  \For{$v \in V$}&#10;   \If{$depth(v) \le Best[1]$}&#10;    \State Push $v$ to $C_1$&#10;    \State Pop $v$ from $S$&#10;   \ElsIf{$depth(v) \le Best[2]$}&#10;    \State Push $v$ to $C_2$&#10;    \State Pop $v$ from $S$&#10;   \EndIf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Make a Super node $S$ containing every vertex in it.&#10;  \State $S \leftarrow \operatorname{NesteDissectionCut}(V,E,S)$&#10;  \State return $S$ &#10;  \EndFunction&#10; \end{algorithmic}&#10;\end{algorithm}&#10;&#10;\end{document}"/>
  <p:tag name="IGUANATEXSIZE" val="20"/>
  <p:tag name="IGUANATEXCURSOR" val="192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99.475"/>
  <p:tag name="ORIGINALWIDTH" val="4931.384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BFS}\label{euclid}&#10; \begin{algorithmic}[1]&#10;  \Function{$\operatorname{NesteDissectionCut}$}{$V,E,S$}&#10;  \If{$|V| &lt; \operatorname{threshold}$}&#10;   \State return $S$&#10;  \EndIf&#10;  \State Count outgoing edges from every vertex $v$ and denote it as $E^{out}(v)$&#10;  \State $Best \leftarrow (\infty, 0, 0)$&#10;  \For{$v$ in $\{v|E^{out}(v) = \operatorname{min}(E^{out}(V))\}$}&#10;   \State Do $\operatorname{BFS}$ to compute depth.&#10;   \For{$i \leftarrow \{1,\cdots,\operatorname{max}(depth) - 2\}$}&#10;    \For{$j \leftarrow \{i,\cdots,\operatorname{max}(depth) - 1\}$}&#10;     \State $CurrentIdeal \leftarrow Ideal( \Sigma^{\operatorname{max}(depth)}_{k = j + 1}num(k),\Sigma^{i}_{k = 1}num(k), \Sigma^{j}_{k = i + 1}num(k))$&#10;     \If{$Best[0] &gt; CurrentIdeal$ }&#10;      \State $Best \leftarrow (CurrentIdeal, i,j)$&#10;     \EndIf&#10;    \EndFor&#10;   \EndFor&#10;  \EndFor&#10;  \State Make a supernode $C_1 , C_2$&#10;  \For{$v \in V$}&#10;   \If{$depth(v) \le Best[1]$}&#10;    \State Push $v$ to $C_1$&#10;    \State Pop $v$ from $S$&#10;   \ElsIf{$depth(v) \le Best[2]$}&#10;    \State Push $v$ to $C_2$&#10;    \State Pop $v$ from $S$&#10;   \EndIf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Make a Super node $S$ containing every vertex in it.&#10;  \State $S \leftarrow \operatorname{NesteDissectionCut}(V,E,S)$&#10;  \State return $S$ &#10;  \EndFunction&#10; \end{algorithmic}&#10;\end{algorithm}&#10;&#10;\end{document}"/>
  <p:tag name="IGUANATEXSIZE" val="20"/>
  <p:tag name="IGUANATEXCURSOR" val="192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0.4762"/>
  <p:tag name="ORIGINALWIDTH" val="2479.94"/>
  <p:tag name="LATEXADDIN" val="\documentclass{article}&#10;\usepackage{amsmath}&#10;\pagestyle{empty}&#10;\begin{document}&#10;\noindent&#10;&#10;$Ideal(|S|,|C_1|,|C_2|) = \frac{|S|}{|C_1| + |C_2|} * (\frac{|C_1|}{|C_2|} + \frac{|C_2|}{|C_1|})$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11.886"/>
  <p:tag name="LATEXADDIN" val="\documentclass{article}&#10;\usepackage{amsmath}&#10;\pagestyle{empty}&#10;\begin{document}&#10;\noindent&#10;&#10;$|S| \ll |C_1| \simeq |C_2|$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99.475"/>
  <p:tag name="ORIGINALWIDTH" val="4931.384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BFS}\label{euclid}&#10; \begin{algorithmic}[1]&#10;  \Function{$\operatorname{NesteDissectionCut}$}{$V,E,S$}&#10;  \If{$|V| &lt; \operatorname{threshold}$}&#10;   \State return $S$&#10;  \EndIf&#10;  \State Count outgoing edges from every vertex $v$ and denote it as $E^{out}(v)$&#10;  \State $Best \leftarrow (\infty, 0, 0)$&#10;  \For{$v$ in $\{v|E^{out}(v) = \operatorname{min}(E^{out}(V))\}$}&#10;   \State Do $\operatorname{BFS}$ to compute depth.&#10;   \For{$i \leftarrow \{1,\cdots,\operatorname{max}(depth) - 2\}$}&#10;    \For{$j \leftarrow \{i,\cdots,\operatorname{max}(depth) - 1\}$}&#10;     \State $CurrentIdeal \leftarrow Ideal( \Sigma^{\operatorname{max}(depth)}_{k = j + 1}num(k),\Sigma^{i}_{k = 1}num(k), \Sigma^{j}_{k = i + 1}num(k))$&#10;     \If{$Best[0] &gt; CurrentIdeal$ }&#10;      \State $Best \leftarrow (CurrentIdeal, i,j)$&#10;     \EndIf&#10;    \EndFor&#10;   \EndFor&#10;  \EndFor&#10;  \State Make a supernode $C_1 , C_2$&#10;  \For{$v \in V$}&#10;   \If{$depth(v) \le Best[1]$}&#10;    \State Push $v$ to $C_1$&#10;    \State Pop $v$ from $S$&#10;   \ElsIf{$depth(v) \le Best[2]$}&#10;    \State Push $v$ to $C_2$&#10;    \State Pop $v$ from $S$&#10;   \EndIf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Make a Super node $S$ containing every vertex in it.&#10;  \State $S \leftarrow \operatorname{NesteDissectionCut}(V,E,S)$&#10;  \State return $S$ &#10;  \EndFunction&#10; \end{algorithmic}&#10;\end{algorithm}&#10;&#10;\end{document}"/>
  <p:tag name="IGUANATEXSIZE" val="20"/>
  <p:tag name="IGUANATEXCURSOR" val="192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99.475"/>
  <p:tag name="ORIGINALWIDTH" val="4931.384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BFS}\label{euclid}&#10; \begin{algorithmic}[1]&#10;  \Function{$\operatorname{NesteDissectionCut}$}{$V,E,S$}&#10;  \If{$|V| &lt; \operatorname{threshold}$}&#10;   \State return $S$&#10;  \EndIf&#10;  \State Count outgoing edges from every vertex $v$ and denote it as $E^{out}(v)$&#10;  \State $Best \leftarrow (\infty, 0, 0)$&#10;  \For{$v$ in $\{v|E^{out}(v) = \operatorname{min}(E^{out}(V))\}$}&#10;   \State Do $\operatorname{BFS}$ to compute depth.&#10;   \For{$i \leftarrow \{1,\cdots,\operatorname{max}(depth) - 2\}$}&#10;    \For{$j \leftarrow \{i,\cdots,\operatorname{max}(depth) - 1\}$}&#10;     \State $CurrentIdeal \leftarrow Ideal( \Sigma^{\operatorname{max}(depth)}_{k = j + 1}num(k),\Sigma^{i}_{k = 1}num(k), \Sigma^{j}_{k = i + 1}num(k))$&#10;     \If{$Best[0] &gt; CurrentIdeal$ }&#10;      \State $Best \leftarrow (CurrentIdeal, i,j)$&#10;     \EndIf&#10;    \EndFor&#10;   \EndFor&#10;  \EndFor&#10;  \State Make a supernode $C_1 , C_2$&#10;  \For{$v \in V$}&#10;   \If{$depth(v) \le Best[1]$}&#10;    \State Push $v$ to $C_1$&#10;    \State Pop $v$ from $S$&#10;   \ElsIf{$depth(v) \le Best[2]$}&#10;    \State Push $v$ to $C_2$&#10;    \State Pop $v$ from $S$&#10;   \EndIf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Make a Super node $S$ containing every vertex in it.&#10;  \State $S \leftarrow \operatorname{NesteDissectionCut}(V,E,S)$&#10;  \State return $S$ &#10;  \EndFunction&#10; \end{algorithmic}&#10;\end{algorithm}&#10;&#10;\end{document}"/>
  <p:tag name="IGUANATEXSIZE" val="20"/>
  <p:tag name="IGUANATEXCURSOR" val="192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25.49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METIS}\label{euclid}&#10; \begin{algorithmic}[1]&#10;  \Function{$\operatorname{NesteDissectionCut}$}{$V,E,S$}&#10;  \If{$|V| &lt; \operatorname{threshold}$}&#10;   \State return $S$&#10;  \EndIf&#10;  \State $Best \leftarrow (\infty, 0, 0)$&#10;  \For{$i \leftarrow \{1,\cdots,|V| - 2\}$}&#10;   \For{$j \leftarrow \{1,|V| - 1 - i\}$}&#10;    \If{All $E(V[i],V[j]) = \infty$}&#10;     \State $CurrentIdeal \leftarrow Ideal(|V| - i - j, i, j)$&#10;     \If{$Best[0] &gt; CurrentIdeal$}&#10;      \State $Best \leftarrow (CurrentIdeal, i,j)$&#10;     \EndIf &#10;    \EndIf&#10;   \EndFor&#10;  \EndFor&#10;  \State Make a supernode $C_1 , C_2$&#10;  \For{$i \in \{1,\cdots,Best[1]\}$}&#10;   \State Push $V[i]$ to $C_1$&#10;  \EndFor&#10;  \For{$j \in \{Best[1] + 1,\cdots,Best[1] + Best[2]\}$}&#10;   \State Push $V[j]$ to $C_2$&#10;  \EndFor&#10;  \For{$i \in \{1,\cdots,Best[1] + Best[2]\}$}&#10;   \State Pop $V[0]$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$Perm \leftarrow \operatorname{METIS\_NodeND}(V,E)$&#10;  \State Make a Super node $S$ containing every vertex in it with order of $Perm$.&#10;  \State $S \leftarrow \operatorname{NesteDissectionCut}(V,E,S)$&#10;  \State return $S$ &#10;  \EndFunction&#10; \end{algorithmic}&#10;\end{algorithm}&#10;&#10;\end{document}"/>
  <p:tag name="IGUANATEXSIZE" val="20"/>
  <p:tag name="IGUANATEXCURSOR" val="1738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25.49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Nested dissection with METIS}\label{euclid}&#10; \begin{algorithmic}[1]&#10;  \Function{$\operatorname{NesteDissectionCut}$}{$V,E,S$}&#10;  \If{$|V| &lt; \operatorname{threshold}$}&#10;   \State return $S$&#10;  \EndIf&#10;  \State $Best \leftarrow (\infty, 0, 0)$&#10;  \For{$i \leftarrow \{1,\cdots,|V| - 2\}$}&#10;   \For{$j \leftarrow \{1,|V| - 1 - i\}$}&#10;    \If{All $E(V[i],V[j]) = \infty$}&#10;     \State $CurrentIdeal \leftarrow Ideal(|V| - i - j, i, j)$&#10;     \If{$Best[0] &gt; CurrentIdeal$}&#10;      \State $Best \leftarrow (CurrentIdeal, i,j)$&#10;     \EndIf &#10;    \EndIf&#10;   \EndFor&#10;  \EndFor&#10;  \State Make a supernode $C_1 , C_2$&#10;  \For{$i \in \{1,\cdots,Best[1]\}$}&#10;   \State Push $V[i]$ to $C_1$&#10;  \EndFor&#10;  \For{$j \in \{Best[1] + 1,\cdots,Best[1] + Best[2]\}$}&#10;   \State Push $V[j]$ to $C_2$&#10;  \EndFor&#10;  \For{$i \in \{1,\cdots,Best[1] + Best[2]\}$}&#10;   \State Pop $V[0]$&#10;  \EndFor&#10;  \State $C_1$'s parent $\leftarrow S$&#10;  \State $C_2$'s parent $\leftarrow S$&#10;  \State $S$'s left $\leftarrow C_1$&#10;  \State $S$'s right $\leftarrow C_2$&#10;  \State $C_1 \leftarrow \operatorname{NesteDissectionCut}(V,E,C_1)$&#10;  \State $C_2 \leftarrow \operatorname{NesteDissectionCut}(V,E,C_2)$&#10;  \State return $S$ &#10;  \EndFunction&#10;  \Function{$\operatorname{NestedDissection}$}{$V,E$}&#10;  \State $Perm \leftarrow \operatorname{METIS\_NodeND}(V,E)$&#10;  \State Make a Super node $S$ containing every vertex in it with order of $Perm$.&#10;  \State $S \leftarrow \operatorname{NesteDissectionCut}(V,E,S)$&#10;  \State return $S$ &#10;  \EndFunction&#10; \end{algorithmic}&#10;\end{algorithm}&#10;&#10;\end{document}"/>
  <p:tag name="IGUANATEXSIZE" val="20"/>
  <p:tag name="IGUANATEXCURSOR" val="1738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9.306"/>
  <p:tag name="ORIGINALWIDTH" val="3115.111"/>
  <p:tag name="LATEXADDIN" val="\documentclass{article}&#10;\usepackage{amsmath}&#10;\pagestyle{empty}&#10;\begin{document}&#10;\noindent&#10;\begin{tabular}{| c | c | c | c | c | c |}&#10; \hline&#10; Graph      &amp; 1138 bus &amp; airfoil &amp; bcswpwr09 \\&#10; \hline&#10; Speed up(X) &amp; 1.27     &amp; 7.8     &amp; 1.70 \\&#10; \hline&#10;Graph &amp; jagmesh8      &amp; delaunay n13 &amp; EB \\&#10; \hline&#10; Speed up(X)     &amp; 13.49        &amp; 1.69 &amp; 2.11 \\&#10; \hline&#10; Graph       &amp; Linear &amp; Minnesota &amp; mplate\\&#10; \hline&#10; Speed up(X) &amp;    5.41  &amp; 4.26       &amp; 4.13        \\&#10; \hline&#10; Graph    &amp; uk &amp; UsPowerGrid &amp; netScience\\&#10; \hline&#10; Speed up(X)  &amp; 6.63 &amp; 6.57 &amp; 1.22\\&#10;\hline&#10; Graph      &amp; uk &amp; UsPowerGrid &amp; netScience\\&#10; \hline&#10; Speed up(X)  &amp; 6.63 &amp; 6.57 &amp; 1.22\\&#10; \hline&#10;\end{tabular}&#10;\end{document}"/>
  <p:tag name="IGUANATEXSIZE" val="20"/>
  <p:tag name="IGUANATEXCURSOR" val="4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5.545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\begin{algorithm}&#10; \caption{Multithreaded Blocked Floyd-warshall algorithm}&#10; \begin{algorithmic}[1]&#10;  \Function{Blocked Floyd-warshall}{$V,E$}&#10; \State $\operatorname{InitDistance}(Dist, V, E)$&#10; \For{$k \leftarrow 1,\cdots,n_b$}&#10; \LineComment{Diagonal update(Stage 1)}&#10; \State $\operatorname{Boxed Floyd-warshall}(Dist, k, k, k)$&#10; \LineComment{Row/Col update(Stage 2)}&#10; \For{$k_i \leftarrow 1,\cdots,n_b, k_i \neq k$} &#10; \State Fork $\operatorname{Boxed Floyd-warshall}(Dist, k_i, k, k)$&#10; \EndFor&#10; \For{$k_j \leftarrow 1,\cdots,n_b, k_i \neq k$}&#10; \State Fork $\operatorname{Boxed Floyd-warshall}(Dist, k, k_j, k)$&#10; \EndFor&#10; \State Wait for every thread to join&#10; \LineComment{Outer update(Stage 3)}&#10; \For{$k_i \leftarrow 1,\cdots,n_b, k_i \neq k$} &#10; \For{$k_j \leftarrow 1,\cdots,n_b, k_j \neq k$}&#10; \State Fork $\operatorname{Boxed Floyd-warshall}(Dist, k_i, k_j, k)$&#10; \EndFor&#10; \EndFor&#10; \State Wait for every thread to join&#10; \EndFor&#10; \State return Dist&#10; \EndFunction&#10; \end{algorithmic}&#10;\end{algorithm}&#10;&#10;\end{document}"/>
  <p:tag name="IGUANATEXSIZE" val="20"/>
  <p:tag name="IGUANATEXCURSOR" val="1166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1.3835"/>
  <p:tag name="ORIGINALWIDTH" val="3897.263"/>
  <p:tag name="LATEXADDIN" val="\documentclass{article}&#10;\usepackage{amsmath}&#10;\pagestyle{empty}&#10;\begin{document}&#10;\noindent&#10;\begin{tabular}{| c | c | c | c | c|}&#10; \hline&#10; Graph   &amp; 1138\_bus &amp; netScience  &amp; airfoil  &amp; TSOPF\_RS\_b162\_c1\\&#10; \hline&#10; Post(\%)    &amp;  8.55  &amp; 14.06   &amp; 26.45  &amp; 34.33\\&#10; \hline&#10; Stage 1(\%) &amp;  2.01  &amp; 0.79   &amp;  0.84  &amp;  1.54\\&#10; \hline&#10; Stage 2(\%) &amp; 13.10  &amp; 9.73   &amp;  0.59  &amp;  6.88\\&#10; \hline&#10; Stage 3(\%) &amp; 75.14  &amp; 75.91   &amp; 65.98  &amp; 57.03\\&#10; \hline&#10; Speedup (X) &amp; 1.27  &amp; 1.22   &amp; 7.8  &amp; 14.49\\&#10; \hline&#10;\end{tabular}&#10;\end{document}"/>
  <p:tag name="IGUANATEXSIZE" val="20"/>
  <p:tag name="IGUANATEXCURSOR" val="5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942.257"/>
  <p:tag name="LATEXADDIN" val="\documentclass{article}&#10;\usepackage{amsmath}&#10;\pagestyle{empty}&#10;\begin{document}&#10;\noindent&#10;1. $S \cup C_1 \cup C_2 = V$, 2. $C_1 \cap C_2 = \emptyset$\\&#10;3. $|C_1| \approx |C_2|$,4. $|S| \ll |C_1| , |C_2|$\\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4.24071"/>
  <p:tag name="LATEXADDIN" val="\documentclass{article}&#10;\usepackage{amsmath}&#10;\pagestyle{empty}&#10;\begin{document}&#10;&#10;$S$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10.9487"/>
  <p:tag name="LATEXADDIN" val="\documentclass{article}&#10;\usepackage{amsmath}&#10;\pagestyle{empty}&#10;\begin{document}&#10;&#10;$C_1 \cap C_2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4.4844"/>
  <p:tag name="LATEXADDIN" val="\documentclass{article}&#10;\usepackage{amsmath}&#10;\pagestyle{empty}&#10;\begin{document}&#10;&#10;$C_1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7.4841"/>
  <p:tag name="LATEXADDIN" val="\documentclass{article}&#10;\usepackage{amsmath}&#10;\pagestyle{empty}&#10;\begin{document}&#10;&#10;$C_2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57.7053"/>
  <p:tag name="LATEXADDIN" val="\documentclass{article}&#10;\usepackage{amsmath}&#10;\pagestyle{empty}&#10;\begin{document}&#10;&#10;$C_1 \cap S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57.7053"/>
  <p:tag name="LATEXADDIN" val="\documentclass{article}&#10;\usepackage{amsmath}&#10;\pagestyle{empty}&#10;\begin{document}&#10;&#10;$C_2 \cap S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2.52"/>
  <p:tag name="ORIGINALWIDTH" val="4294.713"/>
  <p:tag name="LATEXADDIN" val="\documentclass{article}&#10;\usepackage{amsmath}&#10;\usepackage{algorithm}&#10;\usepackage{algpseudocode}&#10;\pagestyle{empty}&#10;\begin{document}&#10;\noindent&#10;&#10;\begin{algorithm}&#10;\caption{Floyd-warshall algorithm}\label{euclid}&#10;\begin{algorithmic}[1]&#10;\Function{Floyd-warshall}{$V,E$}&#10;\State $\operatorname{InitDistance}(Dist, V, E)$&#10;\For{$k \leftarrow 1,\cdots,|V|$}&#10; \For{$i \leftarrow 1,\cdots,|V|$}&#10;  \For{$j \leftarrow 1,\cdots,|V|$}&#10;   \State $Dist[i,j] = \operatorname{min}(Dist[i,j] , Dist[i,k] + Dist[k,j])$&#10;  \EndFor&#10; \EndFor&#10;\EndFor&#10;\State Return Dist&#10;\EndFunction&#10;\end{algorithmic}&#10;\end{algorithm}&#10;&#10;\end{document}"/>
  <p:tag name="IGUANATEXSIZE" val="20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57.7053"/>
  <p:tag name="LATEXADDIN" val="\documentclass{article}&#10;\usepackage{amsmath}&#10;\pagestyle{empty}&#10;\begin{document}&#10;&#10;$C_2 \cap S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57.7053"/>
  <p:tag name="LATEXADDIN" val="\documentclass{article}&#10;\usepackage{amsmath}&#10;\pagestyle{empty}&#10;\begin{document}&#10;&#10;$C_1 \cap S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10.9487"/>
  <p:tag name="LATEXADDIN" val="\documentclass{article}&#10;\usepackage{amsmath}&#10;\pagestyle{empty}&#10;\begin{document}&#10;&#10;$C_1 \cap C_2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459.6925"/>
  <p:tag name="LATEXADDIN" val="\documentclass{article}&#10;\usepackage{amsmath}&#10;\pagestyle{empty}&#10;\begin{document}&#10;&#10;$S,C_1,C_2&#10;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7.4841"/>
  <p:tag name="LATEXADDIN" val="\documentclass{article}&#10;\usepackage{amsmath}&#10;\pagestyle{empty}&#10;\begin{document}&#10;&#10;$C_2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4.4844"/>
  <p:tag name="LATEXADDIN" val="\documentclass{article}&#10;\usepackage{amsmath}&#10;\pagestyle{empty}&#10;\begin{document}&#10;&#10;$C_1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4.24071"/>
  <p:tag name="LATEXADDIN" val="\documentclass{article}&#10;\usepackage{amsmath}&#10;\pagestyle{empty}&#10;\begin{document}&#10;&#10;$S$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.7154"/>
  <p:tag name="ORIGINALWIDTH" val="1942.257"/>
  <p:tag name="LATEXADDIN" val="\documentclass{article}&#10;\usepackage{amsmath}&#10;\pagestyle{empty}&#10;\begin{document}&#10;\noindent&#10;1. $S \cup C_1 \cup C_2 = V$, 2. $C_1 \cap C_2 = \emptyset$\\&#10;3. $|C_1| \approx |C_2|$,4. $|S| \ll |C_1| , |C_2|$\\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4.24071"/>
  <p:tag name="LATEXADDIN" val="\documentclass{article}&#10;\usepackage{amsmath}&#10;\pagestyle{empty}&#10;\begin{document}&#10;&#10;$S$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10.9487"/>
  <p:tag name="LATEXADDIN" val="\documentclass{article}&#10;\usepackage{amsmath}&#10;\pagestyle{empty}&#10;\begin{document}&#10;&#10;$C_1 \cap C_2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05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equential Blocked Floyd-warshall algorithm}\label{euclid}&#10; \begin{algorithmic}[1]&#10;  \Function{Boxed Floyd-warshall}{$Dist, I, J, K$}&#10;  \For{$k \leftarrow  1 + s_b * (K - 1),\cdots, s_b * K$}&#10;   \For{$i \leftarrow 1 + s_b * (I - 1),\cdots, s_b * I$}&#10;    \For{$j \leftarrow 1 + s_b * (J - 1),\cdots, s_b * J$}&#10;     \State $Dist[i,j] = \operatorname{min}(Dist[i,j] , Dist[i,k] + Dist[k,j])$&#10;    \EndFor&#10;   \EndFor&#10;  \EndFor&#10;  \EndFunction&#10; \end{algorithmic}&#10;\end{algorithm}&#10;&#10;\end{document}"/>
  <p:tag name="IGUANATEXSIZE" val="20"/>
  <p:tag name="IGUANATEXCURSOR" val="66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4.4844"/>
  <p:tag name="LATEXADDIN" val="\documentclass{article}&#10;\usepackage{amsmath}&#10;\pagestyle{empty}&#10;\begin{document}&#10;&#10;$C_1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7.4841"/>
  <p:tag name="LATEXADDIN" val="\documentclass{article}&#10;\usepackage{amsmath}&#10;\pagestyle{empty}&#10;\begin{document}&#10;&#10;$C_2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57.7053"/>
  <p:tag name="LATEXADDIN" val="\documentclass{article}&#10;\usepackage{amsmath}&#10;\pagestyle{empty}&#10;\begin{document}&#10;&#10;$C_1 \cap S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57.7053"/>
  <p:tag name="LATEXADDIN" val="\documentclass{article}&#10;\usepackage{amsmath}&#10;\pagestyle{empty}&#10;\begin{document}&#10;&#10;$C_2 \cap S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57.7053"/>
  <p:tag name="LATEXADDIN" val="\documentclass{article}&#10;\usepackage{amsmath}&#10;\pagestyle{empty}&#10;\begin{document}&#10;&#10;$C_2 \cap S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357.7053"/>
  <p:tag name="LATEXADDIN" val="\documentclass{article}&#10;\usepackage{amsmath}&#10;\pagestyle{empty}&#10;\begin{document}&#10;&#10;$C_1 \cap S$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10.9487"/>
  <p:tag name="LATEXADDIN" val="\documentclass{article}&#10;\usepackage{amsmath}&#10;\pagestyle{empty}&#10;\begin{document}&#10;&#10;$C_1 \cap C_2$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459.6925"/>
  <p:tag name="LATEXADDIN" val="\documentclass{article}&#10;\usepackage{amsmath}&#10;\pagestyle{empty}&#10;\begin{document}&#10;&#10;$S,C_1,C_2&#10;$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7.4841"/>
  <p:tag name="LATEXADDIN" val="\documentclass{article}&#10;\usepackage{amsmath}&#10;\pagestyle{empty}&#10;\begin{document}&#10;&#10;$C_2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4.4844"/>
  <p:tag name="LATEXADDIN" val="\documentclass{article}&#10;\usepackage{amsmath}&#10;\pagestyle{empty}&#10;\begin{document}&#10;&#10;$C_1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6.333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equential Blocked Floyd-warshall algorithm}&#10; \begin{algorithmic}[1]&#10;  \Function{Blocked Floyd-warshall}{$V,E$}&#10;  \State $\operatorname{InitDistance}(Dist, V, E)$&#10;  \For{$k \leftarrow 1,\cdots,n_b$}&#10;    \LineComment{Diagonal update(Stage 1)}&#10;   \State $\operatorname{Boxed Floyd-warshall}(Dist, k, k, k)$&#10;   \LineComment{Row/Col update(Stage 2)}&#10;   \For{$k_i \leftarrow 1,\cdots,n_b, k_i \neq k$} &#10;    \State $\operatorname{Boxed Floyd-warshall}(Dist, k_i, k, k)$&#10;   \EndFor&#10;   \For{$k_j \leftarrow 1,\cdots,n_b, k_i \neq k$}&#10;    \State $\operatorname{Boxed Floyd-warshall}(Dist, k, k_j, k)$&#10;   \EndFor&#10;   \LineComment{Outer update(Stage 3)}&#10;   \For{$k_i \leftarrow 1,\cdots,n_b, k_i \neq k$} &#10;    \For{$k_j \leftarrow 1,\cdots,n_b, k_j \neq k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4.24071"/>
  <p:tag name="LATEXADDIN" val="\documentclass{article}&#10;\usepackage{amsmath}&#10;\pagestyle{empty}&#10;\begin{document}&#10;&#10;$S$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5.463"/>
  <p:tag name="ORIGINALWIDTH" val="1728.534"/>
  <p:tag name="LATEXADDIN" val="\documentclass{article}&#10;\usepackage{amsmath}&#10;\usepackage{amssymb}&#10;\usepackage{setspace}&#10;\setstretch{0}&#10;\pagestyle{empty}&#10;\begin{document}&#10;\noindent&#10;$\Box\blacksquare\blacksquare\Box\Box\Box||\Box\Box\Box\Box\Box\Box||\Box\Box\Box\Box \\&#10;\blacksquare\Box\Box\Box\blacksquare\blacksquare||\Box\Box\Box\Box\Box\Box||\Box\Box\Box\Box \\&#10;\blacksquare\Box\Box\blacksquare\blacksquare\Box||\Box\Box\Box\Box\Box\Box||\Box\Box\Box\Box \\&#10;\Box\Box\blacksquare\Box\Box\Box||\Box\Box\Box\Box\Box\Box||\Box\Box\blacksquare\blacksquare \\&#10;\Box\blacksquare\blacksquare\Box\Box\Box||\Box\Box\Box\Box\Box\Box||\Box\blacksquare\blacksquare\Box \\&#10;\Box\blacksquare\Box\Box\Box\Box||\Box\Box\Box\Box\Box\Box||\blacksquare\blacksquare\Box\Box \\&#10;==================\\\Box\Box\Box\Box\Box\Box||\Box\Box\Box\Box\blacksquare\Box||\blacksquare\blacksquare\Box\Box \\&#10;\Box\Box\Box\Box\Box\Box||\Box\Box\Box\blacksquare\blacksquare\Box||\Box\blacksquare\blacksquare\Box \\&#10;\Box\Box\Box\Box\Box\Box||\Box\Box\Box\blacksquare\Box\Box||\Box\Box\blacksquare\blacksquare \\&#10;\Box\Box\Box\Box\Box\Box||\Box\blacksquare\blacksquare\Box\Box\blacksquare||\Box\Box\Box\Box \\&#10;\Box\Box\Box\Box\Box\Box||\blacksquare\blacksquare\Box\Box\Box\blacksquare||\Box\Box\Box\Box \\&#10;\Box\Box\Box\Box\Box\Box||\Box\Box\Box\blacksquare\blacksquare\Box||\Box\Box\Box\Box \\&#10;==================\\\Box\Box\Box\Box\Box\blacksquare||\blacksquare\Box\Box\Box\Box\Box||\Box\Box\Box\Box \\&#10;\Box\Box\Box\Box\blacksquare\blacksquare||\blacksquare\blacksquare\Box\Box\Box\Box||\Box\Box\Box\Box \\&#10;\Box\Box\Box\blacksquare\blacksquare\Box||\Box\blacksquare\blacksquare\Box\Box\Box||\Box\Box\Box\Box \\&#10;\Box\Box\Box\blacksquare\Box\Box||\Box\Box\blacksquare\Box\Box\Box||\Box\Box\Box\Box$&#10;\end{document}"/>
  <p:tag name="IGUANATEXSIZE" val="22"/>
  <p:tag name="IGUANATEXCURSOR" val="1722"/>
  <p:tag name="TRANSPARENCY" val="True"/>
  <p:tag name="FILENAME" val=""/>
  <p:tag name="LATEXENGINEID" val="0"/>
  <p:tag name="TEMPFOLDER" val="c:\temp\"/>
  <p:tag name="LATEXFORMHEIGHT" val="312"/>
  <p:tag name="LATEXFORMWIDTH" val="690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987.252"/>
  <p:tag name="LATEXADDIN" val="\documentclass{article}&#10;\usepackage{color}&#10;\usepackage{amsmath}&#10;\pagestyle{empty}&#10;\begin{document}&#10;\noindent&#10;$Dist[i,j] = &#10;\\min(Dist[i,j], Dist[i,k]+Dist[k,j])$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5.463"/>
  <p:tag name="ORIGINALWIDTH" val="1728.534"/>
  <p:tag name="LATEXADDIN" val="\documentclass{article}&#10;\usepackage{amsmath}&#10;\usepackage{amssymb}&#10;\usepackage{setspace}&#10;\setstretch{0}&#10;\pagestyle{empty}&#10;\begin{document}&#10;\noindent&#10;$\Box\blacksquare\blacksquare\Box\Box\Box||\Box\Box\Box\Box\Box\Box||\Box\Box\Box\Box \\&#10;\blacksquare\Box\Box\Box\blacksquare\blacksquare||\Box\Box\Box\Box\Box\Box||\Box\Box\Box\Box \\&#10;\blacksquare\Box\Box\blacksquare\blacksquare\Box||\Box\Box\Box\Box\Box\Box||\Box\Box\Box\Box \\&#10;\Box\Box\blacksquare\Box\Box\Box||\Box\Box\Box\Box\Box\Box||\Box\Box\blacksquare\blacksquare \\&#10;\Box\blacksquare\blacksquare\Box\Box\Box||\Box\Box\Box\Box\Box\Box||\Box\blacksquare\blacksquare\Box \\&#10;\Box\blacksquare\Box\Box\Box\Box||\Box\Box\Box\Box\Box\Box||\blacksquare\blacksquare\Box\Box \\&#10;==================\\\Box\Box\Box\Box\Box\Box||\Box\Box\Box\Box\blacksquare\Box||\blacksquare\blacksquare\Box\Box \\&#10;\Box\Box\Box\Box\Box\Box||\Box\Box\Box\blacksquare\blacksquare\Box||\Box\blacksquare\blacksquare\Box \\&#10;\Box\Box\Box\Box\Box\Box||\Box\Box\Box\blacksquare\Box\Box||\Box\Box\blacksquare\blacksquare \\&#10;\Box\Box\Box\Box\Box\Box||\Box\blacksquare\blacksquare\Box\Box\blacksquare||\Box\Box\Box\Box \\&#10;\Box\Box\Box\Box\Box\Box||\blacksquare\blacksquare\Box\Box\Box\blacksquare||\Box\Box\Box\Box \\&#10;\Box\Box\Box\Box\Box\Box||\Box\Box\Box\blacksquare\blacksquare\Box||\Box\Box\Box\Box \\&#10;==================\\\Box\Box\Box\Box\Box\blacksquare||\blacksquare\Box\Box\Box\Box\Box||\Box\Box\Box\Box \\&#10;\Box\Box\Box\Box\blacksquare\blacksquare||\blacksquare\blacksquare\Box\Box\Box\Box||\Box\Box\Box\Box \\&#10;\Box\Box\Box\blacksquare\blacksquare\Box||\Box\blacksquare\blacksquare\Box\Box\Box||\Box\Box\Box\Box \\&#10;\Box\Box\Box\blacksquare\Box\Box||\Box\Box\blacksquare\Box\Box\Box||\Box\Box\Box\Box$&#10;\end{document}"/>
  <p:tag name="IGUANATEXSIZE" val="22"/>
  <p:tag name="IGUANATEXCURSOR" val="1722"/>
  <p:tag name="TRANSPARENCY" val="True"/>
  <p:tag name="FILENAME" val=""/>
  <p:tag name="LATEXENGINEID" val="0"/>
  <p:tag name="TEMPFOLDER" val="c:\temp\"/>
  <p:tag name="LATEXFORMHEIGHT" val="312"/>
  <p:tag name="LATEXFORMWIDTH" val="690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987.252"/>
  <p:tag name="LATEXADDIN" val="\documentclass{article}&#10;\usepackage{color}&#10;\usepackage{amsmath}&#10;\pagestyle{empty}&#10;\begin{document}&#10;\noindent&#10;$Dist[i,j] = &#10;\\min(Dist[i,j], Dist[i,k]+Dist[k,j])$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4.4844"/>
  <p:tag name="LATEXADDIN" val="\documentclass{article}&#10;\usepackage{amsmath}&#10;\pagestyle{empty}&#10;\begin{document}&#10;\noindent&#10;$C_1$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27.4841"/>
  <p:tag name="LATEXADDIN" val="\documentclass{article}&#10;\usepackage{amsmath}&#10;\pagestyle{empty}&#10;\begin{document}&#10;\noindent&#10;$C_2$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4.24071"/>
  <p:tag name="LATEXADDIN" val="\documentclass{article}&#10;\usepackage{amsmath}&#10;\pagestyle{empty}&#10;\begin{document}&#10;\noindent&#10;$S$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5.463"/>
  <p:tag name="ORIGINALWIDTH" val="1728.534"/>
  <p:tag name="LATEXADDIN" val="\documentclass{article}&#10;\usepackage{amsmath}&#10;\usepackage{amssymb}&#10;\usepackage{setspace}&#10;\setstretch{0}&#10;\pagestyle{empty}&#10;\begin{document}&#10;\noindent&#10;$\Box\blacksquare\blacksquare\Box\Box\Box||\Box\Box\Box\Box\Box\Box||\Box\Box\Box\Box \\&#10;\blacksquare\Box\Box\Box\blacksquare\blacksquare||\Box\Box\Box\Box\Box\Box||\Box\Box\Box\Box \\&#10;\blacksquare\Box\Box\blacksquare\blacksquare\Box||\Box\Box\Box\Box\Box\Box||\Box\Box\Box\Box \\&#10;\Box\Box\blacksquare\Box\Box\Box||\Box\Box\Box\Box\Box\Box||\Box\Box\blacksquare\blacksquare \\&#10;\Box\blacksquare\blacksquare\Box\Box\Box||\Box\Box\Box\Box\Box\Box||\Box\blacksquare\blacksquare\Box \\&#10;\Box\blacksquare\Box\Box\Box\Box||\Box\Box\Box\Box\Box\Box||\blacksquare\blacksquare\Box\Box \\&#10;==================\\\Box\Box\Box\Box\Box\Box||\Box\Box\Box\Box\blacksquare\Box||\blacksquare\blacksquare\Box\Box \\&#10;\Box\Box\Box\Box\Box\Box||\Box\Box\Box\blacksquare\blacksquare\Box||\Box\blacksquare\blacksquare\Box \\&#10;\Box\Box\Box\Box\Box\Box||\Box\Box\Box\blacksquare\Box\Box||\Box\Box\blacksquare\blacksquare \\&#10;\Box\Box\Box\Box\Box\Box||\Box\blacksquare\blacksquare\Box\Box\blacksquare||\Box\Box\Box\Box \\&#10;\Box\Box\Box\Box\Box\Box||\blacksquare\blacksquare\Box\Box\Box\blacksquare||\Box\Box\Box\Box \\&#10;\Box\Box\Box\Box\Box\Box||\Box\Box\Box\blacksquare\blacksquare\Box||\Box\Box\Box\Box \\&#10;==================\\\Box\Box\Box\Box\Box\blacksquare||\blacksquare\Box\Box\Box\Box\Box||\Box\Box\Box\Box \\&#10;\Box\Box\Box\Box\blacksquare\blacksquare||\blacksquare\blacksquare\Box\Box\Box\Box||\Box\Box\Box\Box \\&#10;\Box\Box\Box\blacksquare\blacksquare\Box||\Box\blacksquare\blacksquare\Box\Box\Box||\Box\Box\Box\Box \\&#10;\Box\Box\Box\blacksquare\Box\Box||\Box\Box\blacksquare\Box\Box\Box||\Box\Box\Box\Box$&#10;\end{document}"/>
  <p:tag name="IGUANATEXSIZE" val="22"/>
  <p:tag name="IGUANATEXCURSOR" val="1722"/>
  <p:tag name="TRANSPARENCY" val="True"/>
  <p:tag name="FILENAME" val=""/>
  <p:tag name="LATEXENGINEID" val="0"/>
  <p:tag name="TEMPFOLDER" val="c:\temp\"/>
  <p:tag name="LATEXFORMHEIGHT" val="312"/>
  <p:tag name="LATEXFORMWIDTH" val="690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987.252"/>
  <p:tag name="LATEXADDIN" val="\documentclass{article}&#10;\usepackage{color}&#10;\usepackage{amsmath}&#10;\pagestyle{empty}&#10;\begin{document}&#10;\noindent&#10;$Dist[i,j] = &#10;\\min(Dist[i,j], Dist[i,k]+Dist[k,j])$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6.333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equential Blocked Floyd-warshall algorithm}&#10; \begin{algorithmic}[1]&#10;  \Function{Blocked Floyd-warshall}{$V,E$}&#10;  \State $\operatorname{InitDistance}(Dist, V, E)$&#10;  \For{$k \leftarrow 1,\cdots,n_b$}&#10;    \LineComment{Diagonal update(Stage 1)}&#10;   \State $\operatorname{Boxed Floyd-warshall}(Dist, k, k, k)$&#10;   \LineComment{Row/Col update(Stage 2)}&#10;   \For{$k_i \leftarrow 1,\cdots,n_b, k_i \neq k$} &#10;    \State $\operatorname{Boxed Floyd-warshall}(Dist, k_i, k, k)$&#10;   \EndFor&#10;   \For{$k_j \leftarrow 1,\cdots,n_b, k_i \neq k$}&#10;    \State $\operatorname{Boxed Floyd-warshall}(Dist, k, k_j, k)$&#10;   \EndFor&#10;   \LineComment{Outer update(Stage 3)}&#10;   \For{$k_i \leftarrow 1,\cdots,n_b, k_i \neq k$} &#10;    \For{$k_j \leftarrow 1,\cdots,n_b, k_j \neq k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5.463"/>
  <p:tag name="ORIGINALWIDTH" val="1728.534"/>
  <p:tag name="LATEXADDIN" val="\documentclass{article}&#10;\usepackage{amsmath}&#10;\usepackage{amssymb}&#10;\usepackage{setspace}&#10;\setstretch{0}&#10;\pagestyle{empty}&#10;\begin{document}&#10;\noindent&#10;$\Box\blacksquare\blacksquare\Box\Box\Box||\Box\Box\Box\Box\Box\Box||\Box\Box\Box\Box \\&#10;\blacksquare\Box\Box\Box\blacksquare\blacksquare||\Box\Box\Box\Box\Box\Box||\Box\Box\Box\Box \\&#10;\blacksquare\Box\Box\blacksquare\blacksquare\Box||\Box\Box\Box\Box\Box\Box||\Box\Box\Box\Box \\&#10;\Box\Box\blacksquare\Box\Box\Box||\Box\Box\Box\Box\Box\Box||\Box\Box\blacksquare\blacksquare \\&#10;\Box\blacksquare\blacksquare\Box\Box\Box||\Box\Box\Box\Box\Box\Box||\Box\blacksquare\blacksquare\Box \\&#10;\Box\blacksquare\Box\Box\Box\Box||\Box\Box\Box\Box\Box\Box||\blacksquare\blacksquare\Box\Box \\&#10;==================\\\Box\Box\Box\Box\Box\Box||\Box\Box\Box\Box\blacksquare\Box||\blacksquare\blacksquare\Box\Box \\&#10;\Box\Box\Box\Box\Box\Box||\Box\Box\Box\blacksquare\blacksquare\Box||\Box\blacksquare\blacksquare\Box \\&#10;\Box\Box\Box\Box\Box\Box||\Box\Box\Box\blacksquare\Box\Box||\Box\Box\blacksquare\blacksquare \\&#10;\Box\Box\Box\Box\Box\Box||\Box\blacksquare\blacksquare\Box\Box\blacksquare||\Box\Box\Box\Box \\&#10;\Box\Box\Box\Box\Box\Box||\blacksquare\blacksquare\Box\Box\Box\blacksquare||\Box\Box\Box\Box \\&#10;\Box\Box\Box\Box\Box\Box||\Box\Box\Box\blacksquare\blacksquare\Box||\Box\Box\Box\Box \\&#10;==================\\\Box\Box\Box\Box\Box\blacksquare||\blacksquare\Box\Box\Box\Box\Box||\Box\Box\Box\Box \\&#10;\Box\Box\Box\Box\blacksquare\blacksquare||\blacksquare\blacksquare\Box\Box\Box\Box||\Box\Box\Box\Box \\&#10;\Box\Box\Box\blacksquare\blacksquare\Box||\Box\blacksquare\blacksquare\Box\Box\Box||\Box\Box\Box\Box \\&#10;\Box\Box\Box\blacksquare\Box\Box||\Box\Box\blacksquare\Box\Box\Box||\Box\Box\Box\Box$&#10;\end{document}"/>
  <p:tag name="IGUANATEXSIZE" val="22"/>
  <p:tag name="IGUANATEXCURSOR" val="1722"/>
  <p:tag name="TRANSPARENCY" val="True"/>
  <p:tag name="FILENAME" val=""/>
  <p:tag name="LATEXENGINEID" val="0"/>
  <p:tag name="TEMPFOLDER" val="c:\temp\"/>
  <p:tag name="LATEXFORMHEIGHT" val="312"/>
  <p:tag name="LATEXFORMWIDTH" val="690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987.252"/>
  <p:tag name="LATEXADDIN" val="\documentclass{article}&#10;\usepackage{color}&#10;\usepackage{amsmath}&#10;\pagestyle{empty}&#10;\begin{document}&#10;\noindent&#10;$Dist[i,j] = &#10;\\min(Dist[i,j], Dist[i,k]+Dist[k,j])$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5.463"/>
  <p:tag name="ORIGINALWIDTH" val="1728.534"/>
  <p:tag name="LATEXADDIN" val="\documentclass{article}&#10;\usepackage{amsmath}&#10;\usepackage{amssymb}&#10;\usepackage{setspace}&#10;\setstretch{0}&#10;\pagestyle{empty}&#10;\begin{document}&#10;\noindent&#10;$\Box\blacksquare\blacksquare\Box\Box\Box||\Box\Box\Box\Box\Box\Box||\Box\Box\Box\Box \\&#10;\blacksquare\Box\Box\Box\blacksquare\blacksquare||\Box\Box\Box\Box\Box\Box||\Box\Box\Box\Box \\&#10;\blacksquare\Box\Box\blacksquare\blacksquare\Box||\Box\Box\Box\Box\Box\Box||\Box\Box\Box\Box \\&#10;\Box\Box\blacksquare\Box\Box\Box||\Box\Box\Box\Box\Box\Box||\Box\Box\blacksquare\blacksquare \\&#10;\Box\blacksquare\blacksquare\Box\Box\Box||\Box\Box\Box\Box\Box\Box||\Box\blacksquare\blacksquare\Box \\&#10;\Box\blacksquare\Box\Box\Box\Box||\Box\Box\Box\Box\Box\Box||\blacksquare\blacksquare\Box\Box \\&#10;==================\\\Box\Box\Box\Box\Box\Box||\Box\Box\Box\Box\blacksquare\Box||\blacksquare\blacksquare\Box\Box \\&#10;\Box\Box\Box\Box\Box\Box||\Box\Box\Box\blacksquare\blacksquare\Box||\Box\blacksquare\blacksquare\Box \\&#10;\Box\Box\Box\Box\Box\Box||\Box\Box\Box\blacksquare\Box\Box||\Box\Box\blacksquare\blacksquare \\&#10;\Box\Box\Box\Box\Box\Box||\Box\blacksquare\blacksquare\Box\Box\blacksquare||\Box\Box\Box\Box \\&#10;\Box\Box\Box\Box\Box\Box||\blacksquare\blacksquare\Box\Box\Box\blacksquare||\Box\Box\Box\Box \\&#10;\Box\Box\Box\Box\Box\Box||\Box\Box\Box\blacksquare\blacksquare\Box||\Box\Box\Box\Box \\&#10;==================\\\Box\Box\Box\Box\Box\blacksquare||\blacksquare\Box\Box\Box\Box\Box||\Box\Box\Box\Box \\&#10;\Box\Box\Box\Box\blacksquare\blacksquare||\blacksquare\blacksquare\Box\Box\Box\Box||\Box\Box\Box\Box \\&#10;\Box\Box\Box\blacksquare\blacksquare\Box||\Box\blacksquare\blacksquare\Box\Box\Box||\Box\Box\Box\Box \\&#10;\Box\Box\Box\blacksquare\Box\Box||\Box\Box\blacksquare\Box\Box\Box||\Box\Box\Box\Box$&#10;\end{document}"/>
  <p:tag name="IGUANATEXSIZE" val="22"/>
  <p:tag name="IGUANATEXCURSOR" val="1722"/>
  <p:tag name="TRANSPARENCY" val="True"/>
  <p:tag name="FILENAME" val=""/>
  <p:tag name="LATEXENGINEID" val="0"/>
  <p:tag name="TEMPFOLDER" val="c:\temp\"/>
  <p:tag name="LATEXFORMHEIGHT" val="312"/>
  <p:tag name="LATEXFORMWIDTH" val="690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987.252"/>
  <p:tag name="LATEXADDIN" val="\documentclass{article}&#10;\usepackage{color}&#10;\usepackage{amsmath}&#10;\pagestyle{empty}&#10;\begin{document}&#10;\noindent&#10;$Dist[i,j] = &#10;\\min(Dist[i,j], Dist[i,k]+Dist[k,j])$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86.314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uper Floyd-warshall algorithm}\label{euclid}&#10; \begin{algorithmic}[1]&#10;  \Function{Super Floyd-warshall}{$V,E$}&#10;  \State $\operatorname{InitDistance}(Dist, V, E)$&#10;  \State Make an elimination tree $T = (V_t,E_t)$ with the nested dissection.&#10;  \For{$k \leftarrow 1,\cdots,n_b$}&#10;   \LineComment{Diagonal update(Stage 1)}&#10;   \State $\operatorname{Boxed Floyd-warshall}(Dist, k, k, k)$&#10;   \LineComment{Row/Col update(Stage 2)}&#10;   \For{$k_i \in \{\operatorname{Ancestor}(k) \cup \operatorname{Descendant}(k)\}$} &#10;    \State $\operatorname{Boxed Floyd-warshall}(Dist, k_i, k, k)$&#10;   \EndFor&#10;   \For{$k_j \leftarrow \{\operatorname{Ancestor}(k) \cup \operatorname{Descendant}(k)\}$}&#10;    \State $\operatorname{Boxed Floyd-warshall}(Dist, k, k_j, k)$&#10;   \EndFor&#10;   \LineComment{Outer update(Stage 3)}&#10;   \For{$k_i \leftarrow  \{\operatorname{Ancestor}(k) \cup \operatorname{Descendant}(k)\}$} &#10;    \For{$k_j \leftarrow  \{\operatorname{Ancestor}(k) \cup \operatorname{Descendant}(k)\}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138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86.314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uper Floyd-warshall algorithm}\label{euclid}&#10; \begin{algorithmic}[1]&#10;  \Function{Super Floyd-warshall}{$V,E$}&#10;  \State $\operatorname{InitDistance}(Dist, V, E)$&#10;  \State Make an elimination tree $T = (V_t,E_t)$ with the nested dissection.&#10;  \For{$k \leftarrow 1,\cdots,n_b$}&#10;   \LineComment{Diagonal update(Stage 1)}&#10;   \State $\operatorname{Boxed Floyd-warshall}(Dist, k, k, k)$&#10;   \LineComment{Row/Col update(Stage 2)}&#10;   \For{$k_i \in \{\operatorname{Ancestor}(k) \cup \operatorname{Descendant}(k)\}$} &#10;    \State $\operatorname{Boxed Floyd-warshall}(Dist, k_i, k, k)$&#10;   \EndFor&#10;   \For{$k_j \leftarrow \{\operatorname{Ancestor}(k) \cup \operatorname{Descendant}(k)\}$}&#10;    \State $\operatorname{Boxed Floyd-warshall}(Dist, k, k_j, k)$&#10;   \EndFor&#10;   \LineComment{Outer update(Stage 3)}&#10;   \For{$k_i \leftarrow  \{\operatorname{Ancestor}(k) \cup \operatorname{Descendant}(k)\}$} &#10;    \For{$k_j \leftarrow  \{\operatorname{Ancestor}(k) \cup \operatorname{Descendant}(k)\}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138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86.314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uper Floyd-warshall algorithm}\label{euclid}&#10; \begin{algorithmic}[1]&#10;  \Function{Super Floyd-warshall}{$V,E$}&#10;  \State $\operatorname{InitDistance}(Dist, V, E)$&#10;  \State Make an elimination tree $T = (V_t,E_t)$ with the nested dissection.&#10;  \For{$k \leftarrow 1,\cdots,n_b$}&#10;   \LineComment{Diagonal update(Stage 1)}&#10;   \State $\operatorname{Boxed Floyd-warshall}(Dist, k, k, k)$&#10;   \LineComment{Row/Col update(Stage 2)}&#10;   \For{$k_i \in \{\operatorname{Ancestor}(k) \cup \operatorname{Descendant}(k)\}$} &#10;    \State $\operatorname{Boxed Floyd-warshall}(Dist, k_i, k, k)$&#10;   \EndFor&#10;   \For{$k_j \leftarrow \{\operatorname{Ancestor}(k) \cup \operatorname{Descendant}(k)\}$}&#10;    \State $\operatorname{Boxed Floyd-warshall}(Dist, k, k_j, k)$&#10;   \EndFor&#10;   \LineComment{Outer update(Stage 3)}&#10;   \For{$k_i \leftarrow  \{\operatorname{Ancestor}(k) \cup \operatorname{Descendant}(k)\}$} &#10;    \For{$k_j \leftarrow  \{\operatorname{Ancestor}(k) \cup \operatorname{Descendant}(k)\}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138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6.333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equential Blocked Floyd-warshall algorithm}&#10; \begin{algorithmic}[1]&#10;  \Function{Blocked Floyd-warshall}{$V,E$}&#10;  \State $\operatorname{InitDistance}(Dist, V, E)$&#10;  \For{$k \leftarrow 1,\cdots,n_b$}&#10;    \LineComment{Diagonal update(Stage 1)}&#10;   \State $\operatorname{Boxed Floyd-warshall}(Dist, k, k, k)$&#10;   \LineComment{Row/Col update(Stage 2)}&#10;   \For{$k_i \leftarrow 1,\cdots,n_b, k_i \neq k$} &#10;    \State $\operatorname{Boxed Floyd-warshall}(Dist, k_i, k, k)$&#10;   \EndFor&#10;   \For{$k_j \leftarrow 1,\cdots,n_b, k_i \neq k$}&#10;    \State $\operatorname{Boxed Floyd-warshall}(Dist, k, k_j, k)$&#10;   \EndFor&#10;   \LineComment{Outer update(Stage 3)}&#10;   \For{$k_i \leftarrow 1,\cdots,n_b, k_i \neq k$} &#10;    \For{$k_j \leftarrow 1,\cdots,n_b, k_j \neq k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86.314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uper Floyd-warshall algorithm}\label{euclid}&#10; \begin{algorithmic}[1]&#10;  \Function{Super Floyd-warshall}{$V,E$}&#10;  \State $\operatorname{InitDistance}(Dist, V, E)$&#10;  \State Make an elimination tree $T = (V_t,E_t)$ with the nested dissection.&#10;  \For{$k \leftarrow 1,\cdots,n_b$}&#10;   \LineComment{Diagonal update(Stage 1)}&#10;   \State $\operatorname{Boxed Floyd-warshall}(Dist, k, k, k)$&#10;   \LineComment{Row/Col update(Stage 2)}&#10;   \For{$k_i \in \{\operatorname{Ancestor}(k) \cup \operatorname{Descendant}(k)\}$} &#10;    \State $\operatorname{Boxed Floyd-warshall}(Dist, k_i, k, k)$&#10;   \EndFor&#10;   \For{$k_j \leftarrow \{\operatorname{Ancestor}(k) \cup \operatorname{Descendant}(k)\}$}&#10;    \State $\operatorname{Boxed Floyd-warshall}(Dist, k, k_j, k)$&#10;   \EndFor&#10;   \LineComment{Outer update(Stage 3)}&#10;   \For{$k_i \leftarrow  \{\operatorname{Ancestor}(k) \cup \operatorname{Descendant}(k)\}$} &#10;    \For{$k_j \leftarrow  \{\operatorname{Ancestor}(k) \cup \operatorname{Descendant}(k)\}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138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6.333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equential Blocked Floyd-warshall algorithm}&#10; \begin{algorithmic}[1]&#10;  \Function{Blocked Floyd-warshall}{$V,E$}&#10;  \State $\operatorname{InitDistance}(Dist, V, E)$&#10;  \For{$k \leftarrow 1,\cdots,n_b$}&#10;    \LineComment{Diagonal update(Stage 1)}&#10;   \State $\operatorname{Boxed Floyd-warshall}(Dist, k, k, k)$&#10;   \LineComment{Row/Col update(Stage 2)}&#10;   \For{$k_i \leftarrow 1,\cdots,n_b, k_i \neq k$} &#10;    \State $\operatorname{Boxed Floyd-warshall}(Dist, k_i, k, k)$&#10;   \EndFor&#10;   \For{$k_j \leftarrow 1,\cdots,n_b, k_i \neq k$}&#10;    \State $\operatorname{Boxed Floyd-warshall}(Dist, k, k_j, k)$&#10;   \EndFor&#10;   \LineComment{Outer update(Stage 3)}&#10;   \For{$k_i \leftarrow 1,\cdots,n_b, k_i \neq k$} &#10;    \For{$k_j \leftarrow 1,\cdots,n_b, k_j \neq k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5.545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\begin{algorithm}&#10; \caption{Multithreaded Blocked Floyd-warshall algorithm}&#10; \begin{algorithmic}[1]&#10;  \Function{Blocked Floyd-warshall}{$V,E$}&#10; \State $\operatorname{InitDistance}(Dist, V, E)$&#10; \For{$k \leftarrow 1,\cdots,n_b$}&#10; \LineComment{Diagonal update(Stage 1)}&#10; \State $\operatorname{Boxed Floyd-warshall}(Dist, k, k, k)$&#10; \LineComment{Row/Col update(Stage 2)}&#10; \For{$k_i \leftarrow 1,\cdots,n_b, k_i \neq k$} &#10; \State Fork $\operatorname{Boxed Floyd-warshall}(Dist, k_i, k, k)$&#10; \EndFor&#10; \For{$k_j \leftarrow 1,\cdots,n_b, k_i \neq k$}&#10; \State Fork $\operatorname{Boxed Floyd-warshall}(Dist, k, k_j, k)$&#10; \EndFor&#10; \State Wait for every thread to join&#10; \LineComment{Outer update(Stage 3)}&#10; \For{$k_i \leftarrow 1,\cdots,n_b, k_i \neq k$} &#10; \For{$k_j \leftarrow 1,\cdots,n_b, k_j \neq k$}&#10; \State Fork $\operatorname{Boxed Floyd-warshall}(Dist, k_i, k_j, k)$&#10; \EndFor&#10; \EndFor&#10; \State Wait for every thread to join&#10; \EndFor&#10; \State return Dist&#10; \EndFunction&#10; \end{algorithmic}&#10;\end{algorithm}&#10;&#10;\end{document}"/>
  <p:tag name="IGUANATEXSIZE" val="20"/>
  <p:tag name="IGUANATEXCURSOR" val="1166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86.314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uper Floyd-warshall algorithm}\label{euclid}&#10; \begin{algorithmic}[1]&#10;  \Function{Super Floyd-warshall}{$V,E$}&#10;  \State $\operatorname{InitDistance}(Dist, V, E)$&#10;  \State Make an elimination tree $T = (V_t,E_t)$ with the nested dissection.&#10;  \For{$k \leftarrow 1,\cdots,n_b$}&#10;   \LineComment{Diagonal update(Stage 1)}&#10;   \State $\operatorname{Boxed Floyd-warshall}(Dist, k, k, k)$&#10;   \LineComment{Row/Col update(Stage 2)}&#10;   \For{$k_i \in \{\operatorname{Ancestor}(k) \cup \operatorname{Descendant}(k)\}$} &#10;    \State $\operatorname{Boxed Floyd-warshall}(Dist, k_i, k, k)$&#10;   \EndFor&#10;   \For{$k_j \leftarrow \{\operatorname{Ancestor}(k) \cup \operatorname{Descendant}(k)\}$}&#10;    \State $\operatorname{Boxed Floyd-warshall}(Dist, k, k_j, k)$&#10;   \EndFor&#10;   \LineComment{Outer update(Stage 3)}&#10;   \For{$k_i \leftarrow  \{\operatorname{Ancestor}(k) \cup \operatorname{Descendant}(k)\}$} &#10;    \For{$k_j \leftarrow  \{\operatorname{Ancestor}(k) \cup \operatorname{Descendant}(k)\}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138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2.452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Super Floyd-warshall}{$V,E$}&#10;  \State $\operatorname{InitDistance}(Dist, V, E)$&#10;  \State Make $M$ as 2D array of mutex with size of $|V|$ by $|V|$.&#10;  \State Make an elimination tree $T = (V_t,E_t)$ with the nested dissection.&#10;  \State Make $S_1,S_2,S_3$ as a stack for a computation of each stages.&#10;  \State Do BFS with $T$ to push every vertex in to $S_1$ in the order of depth.&#10;  \While{$S_1$ is not empty}&#10;  \State $Dep \leftarrow \operatorname{Depth}(\operatorname{Top}(S_1))$.&#10;  \While{$\operatorname{Top}(S_1) = Dep$} \Comment{Stage 1}&#10;  \State Fork $\operatorname{SupernodeRelax}(Dist, \operatorname{Top}(S_1), Stage1Flag, M)$&#10;  \State Push $\operatorname{Top}(S_1)$ to $S_2$&#10;  \State Pop $S_1$&#10;  \EndWhile&#10;  \State Wait for every thread to join&#10;  \While{$S_2$ is not empty } \Comment{Stage 2}&#10;  \State Fork $\operatorname{SupernodeRelax}(Dist, \operatorname{Top}(S_2), Stage2Flag, M)$&#10;  \State Push $\operatorname{Top}(S_2)$ to $S_3$&#10;  \State Pop $S_2$&#10;  \EndWhile&#10;  \State Wait for every thread to join&#10;  \While{$S_3$ is not empty } \Comment{Stage 3}&#10;  \State Fork $\operatorname{SupernodeRelax}(Dist, \operatorname{Top}(S_3), Stage3Flag, M)$&#10;  \State Pop $S_3$&#10;  \EndWhile&#10;  \State Wait for every thread to join&#10;  \EndWhile&#10;  \State return Dist&#10;  \EndFunction&#10; \end{algorithmic}&#10;\end{algorithm}&#10;&#10;\end{document}"/>
  <p:tag name="IGUANATEXSIZE" val="20"/>
  <p:tag name="IGUANATEXCURSOR" val="1626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2.452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Super Floyd-warshall}{$V,E$}&#10;  \State $\operatorname{InitDistance}(Dist, V, E)$&#10;  \State Make $M$ as 2D array of mutex with size of $|V|$ by $|V|$.&#10;  \State Make an elimination tree $T = (V_t,E_t)$ with the nested dissection.&#10;  \State Make $S_1,S_2,S_3$ as a stack for a computation of each stages.&#10;  \State Do BFS with $T$ to push every vertex in to $S_1$ in the order of depth.&#10;  \While{$S_1$ is not empty}&#10;  \State $Dep \leftarrow \operatorname{Depth}(\operatorname{Top}(S_1))$.&#10;  \While{$\operatorname{Top}(S_1) = Dep$} \Comment{Stage 1}&#10;  \State Fork $\operatorname{SupernodeRelax}(Dist, \operatorname{Top}(S_1), Stage1Flag, M)$&#10;  \State Push $\operatorname{Top}(S_1)$ to $S_2$&#10;  \State Pop $S_1$&#10;  \EndWhile&#10;  \State Wait for every thread to join&#10;  \While{$S_2$ is not empty } \Comment{Stage 2}&#10;  \State Fork $\operatorname{SupernodeRelax}(Dist, \operatorname{Top}(S_2), Stage2Flag, M)$&#10;  \State Push $\operatorname{Top}(S_2)$ to $S_3$&#10;  \State Pop $S_2$&#10;  \EndWhile&#10;  \State Wait for every thread to join&#10;  \While{$S_3$ is not empty } \Comment{Stage 3}&#10;  \State Fork $\operatorname{SupernodeRelax}(Dist, \operatorname{Top}(S_3), Stage3Flag, M)$&#10;  \State Pop $S_3$&#10;  \EndWhile&#10;  \State Wait for every thread to join&#10;  \EndWhile&#10;  \State return Dist&#10;  \EndFunction&#10; \end{algorithmic}&#10;\end{algorithm}&#10;&#10;\end{document}"/>
  <p:tag name="IGUANATEXSIZE" val="20"/>
  <p:tag name="IGUANATEXCURSOR" val="1626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82.452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Super Floyd-warshall}{$V,E$}&#10;  \State $\operatorname{InitDistance}(Dist, V, E)$&#10;  \State Make $M$ as 2D array of mutex with size of $|V|$ by $|V|$.&#10;  \State Make an elimination tree $T = (V_t,E_t)$ with the nested dissection.&#10;  \State Make $S_1,S_2,S_3$ as a stack for a computation of each stages.&#10;  \State Do BFS with $T$ to push every vertex in to $S_1$ in the order of depth.&#10;  \While{$S_1$ is not empty}&#10;  \State $Dep \leftarrow \operatorname{Depth}(\operatorname{Top}(S_1))$.&#10;  \While{$\operatorname{Top}(S_1) = Dep$} \Comment{Stage 1}&#10;  \State Fork $\operatorname{SupernodeRelax}(Dist, \operatorname{Top}(S_1), Stage1Flag, M)$&#10;  \State Push $\operatorname{Top}(S_1)$ to $S_2$&#10;  \State Pop $S_1$&#10;  \EndWhile&#10;  \State Wait for every thread to join&#10;  \While{$S_2$ is not empty } \Comment{Stage 2}&#10;  \State Fork $\operatorname{SupernodeRelax}(Dist, \operatorname{Top}(S_2), Stage2Flag, M)$&#10;  \State Push $\operatorname{Top}(S_2)$ to $S_3$&#10;  \State Pop $S_2$&#10;  \EndWhile&#10;  \State Wait for every thread to join&#10;  \While{$S_3$ is not empty } \Comment{Stage 3}&#10;  \State Fork $\operatorname{SupernodeRelax}(Dist, \operatorname{Top}(S_3), Stage3Flag, M)$&#10;  \State Pop $S_3$&#10;  \EndWhile&#10;  \State Wait for every thread to join&#10;  \EndWhile&#10;  \State return Dist&#10;  \EndFunction&#10; \end{algorithmic}&#10;\end{algorithm}&#10;&#10;\end{document}"/>
  <p:tag name="IGUANATEXSIZE" val="20"/>
  <p:tag name="IGUANATEXCURSOR" val="1626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75.516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SupernodeRelax}$}{$Dist,S,Flag,M$}&#10;  \If{$Flag$ is $Stage1Flag$}&#10;  \For{$k \in S$}&#10;  \For{$i \in S$}&#10;  \For{$j \in S$}&#10;  \State $Dist[i,j] = \operatorname{min}(Dist[i,j] , Dist[i,k] + Dist[k,j])$&#10;  \EndFor&#10;  \EndFor&#10;  \EndFor&#10;  \ElsIf{$Flag$ is $Stage2Flag$}&#10;  \State Fork $\operatorname{UpdateEdgeStage2}$($Dist,S,S$'s left ,$Col,Down$)&#10;  \State Fork $\operatorname{UpdateEdgeStage2}$($Dist,S,S$'s left ,$Row,Down$)&#10;  \State Fork $\operatorname{UpdateEdgeStage2}$($Dist,S,S$'s right ,$Col,Down$)&#10;  \State Fork $\operatorname{UpdateEdgeStage2}$($Dist,S,S$'s right ,$Row,Down$)&#10;  \State Fork $\operatorname{UpdateEdgeStage2}$($Dist,S,S$'s parent, $Col,Up$)&#10;  \State $\operatorname{UpdateEdgeStage2}$($Dist,S,S$'s parent, $Row,Up$)  &#10;  \State Wait for every thread to join&#10;  \Else \Comment{$Flag$ is $Stage3Flag$}&#10;  \State Fork $\operatorname{UpdateEdgeStage3}$($Dist,S,S$'s left, $S$'s left, $M, First, Down, Down$)&#10;  \State Fork $\operatorname{UpdateEdgeStage3}$($Dist,S,S$'s left, $S$'s right, $M, First, Down, Down$)&#10;  \State Fork $\operatorname{UpdateEdgeStage3}$($Dist,S,S$'s left, $S$'s parent, $M, First, Down, Up$)&#10;  \State Fork $\operatorname{UpdateEdgeStage3}$($Dist,S,S$'s right, $S$'s left, $M, First, Down, Down$)&#10;  \State Fork $\operatorname{UpdateEdgeStage3}$($Dist,S,S$'s right, $S$'s right, $M, First, Down, Down$)&#10;  \State Fork $\operatorname{UpdateEdgeStage3}$($Dist,S,S$'s right, $S$'s parent, $M, First, Down, Up$)&#10;  \State Fork $\operatorname{UpdateEdgeStage3}$($Dist,S,S$'s parent, $S$'s left, $M, First, Up, Down$)&#10;  \State Fork $\operatorname{UpdateEdgeStage3}$($Dist,S,S$'s parent, $S$'s right, $M, First, Up, Down$)&#10;  \State $\operatorname{UpdateEdgeStage3}$($Dist,S,S$'s parent, $S$'s parent, $M, First, Up, Up$)&#10;  \State Wait for every thread to join&#10;  \EndIf&#10;  \EndFunction&#10; \end{algorithmic}&#10;\end{algorithm}&#10;&#10;\end{document}"/>
  <p:tag name="IGUANATEXSIZE" val="20"/>
  <p:tag name="IGUANATEXCURSOR" val="2174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75.516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SupernodeRelax}$}{$Dist,S,Flag,M$}&#10;  \If{$Flag$ is $Stage1Flag$}&#10;  \For{$k \in S$}&#10;  \For{$i \in S$}&#10;  \For{$j \in S$}&#10;  \State $Dist[i,j] = \operatorname{min}(Dist[i,j] , Dist[i,k] + Dist[k,j])$&#10;  \EndFor&#10;  \EndFor&#10;  \EndFor&#10;  \ElsIf{$Flag$ is $Stage2Flag$}&#10;  \State Fork $\operatorname{UpdateEdgeStage2}$($Dist,S,S$'s left ,$Col,Down$)&#10;  \State Fork $\operatorname{UpdateEdgeStage2}$($Dist,S,S$'s left ,$Row,Down$)&#10;  \State Fork $\operatorname{UpdateEdgeStage2}$($Dist,S,S$'s right ,$Col,Down$)&#10;  \State Fork $\operatorname{UpdateEdgeStage2}$($Dist,S,S$'s right ,$Row,Down$)&#10;  \State Fork $\operatorname{UpdateEdgeStage2}$($Dist,S,S$'s parent, $Col,Up$)&#10;  \State $\operatorname{UpdateEdgeStage2}$($Dist,S,S$'s parent, $Row,Up$)  &#10;  \State Wait for every thread to join&#10;  \Else \Comment{$Flag$ is $Stage3Flag$}&#10;  \State Fork $\operatorname{UpdateEdgeStage3}$($Dist,S,S$'s left, $S$'s left, $M, First, Down, Down$)&#10;  \State Fork $\operatorname{UpdateEdgeStage3}$($Dist,S,S$'s left, $S$'s right, $M, First, Down, Down$)&#10;  \State Fork $\operatorname{UpdateEdgeStage3}$($Dist,S,S$'s left, $S$'s parent, $M, First, Down, Up$)&#10;  \State Fork $\operatorname{UpdateEdgeStage3}$($Dist,S,S$'s right, $S$'s left, $M, First, Down, Down$)&#10;  \State Fork $\operatorname{UpdateEdgeStage3}$($Dist,S,S$'s right, $S$'s right, $M, First, Down, Down$)&#10;  \State Fork $\operatorname{UpdateEdgeStage3}$($Dist,S,S$'s right, $S$'s parent, $M, First, Down, Up$)&#10;  \State Fork $\operatorname{UpdateEdgeStage3}$($Dist,S,S$'s parent, $S$'s left, $M, First, Up, Down$)&#10;  \State Fork $\operatorname{UpdateEdgeStage3}$($Dist,S,S$'s parent, $S$'s right, $M, First, Up, Down$)&#10;  \State $\operatorname{UpdateEdgeStage3}$($Dist,S,S$'s parent, $S$'s parent, $M, First, Up, Up$)&#10;  \State Wait for every thread to join&#10;  \EndIf&#10;  \EndFunction&#10; \end{algorithmic}&#10;\end{algorithm}&#10;&#10;\end{document}"/>
  <p:tag name="IGUANATEXSIZE" val="20"/>
  <p:tag name="IGUANATEXCURSOR" val="2174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75.516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SupernodeRelax}$}{$Dist,S,Flag,M$}&#10;  \If{$Flag$ is $Stage1Flag$}&#10;  \For{$k \in S$}&#10;  \For{$i \in S$}&#10;  \For{$j \in S$}&#10;  \State $Dist[i,j] = \operatorname{min}(Dist[i,j] , Dist[i,k] + Dist[k,j])$&#10;  \EndFor&#10;  \EndFor&#10;  \EndFor&#10;  \ElsIf{$Flag$ is $Stage2Flag$}&#10;  \State Fork $\operatorname{UpdateEdgeStage2}$($Dist,S,S$'s left ,$Col,Down$)&#10;  \State Fork $\operatorname{UpdateEdgeStage2}$($Dist,S,S$'s left ,$Row,Down$)&#10;  \State Fork $\operatorname{UpdateEdgeStage2}$($Dist,S,S$'s right ,$Col,Down$)&#10;  \State Fork $\operatorname{UpdateEdgeStage2}$($Dist,S,S$'s right ,$Row,Down$)&#10;  \State Fork $\operatorname{UpdateEdgeStage2}$($Dist,S,S$'s parent, $Col,Up$)&#10;  \State $\operatorname{UpdateEdgeStage2}$($Dist,S,S$'s parent, $Row,Up$)  &#10;  \State Wait for every thread to join&#10;  \Else \Comment{$Flag$ is $Stage3Flag$}&#10;  \State Fork $\operatorname{UpdateEdgeStage3}$($Dist,S,S$'s left, $S$'s left, $M, First, Down, Down$)&#10;  \State Fork $\operatorname{UpdateEdgeStage3}$($Dist,S,S$'s left, $S$'s right, $M, First, Down, Down$)&#10;  \State Fork $\operatorname{UpdateEdgeStage3}$($Dist,S,S$'s left, $S$'s parent, $M, First, Down, Up$)&#10;  \State Fork $\operatorname{UpdateEdgeStage3}$($Dist,S,S$'s right, $S$'s left, $M, First, Down, Down$)&#10;  \State Fork $\operatorname{UpdateEdgeStage3}$($Dist,S,S$'s right, $S$'s right, $M, First, Down, Down$)&#10;  \State Fork $\operatorname{UpdateEdgeStage3}$($Dist,S,S$'s right, $S$'s parent, $M, First, Down, Up$)&#10;  \State Fork $\operatorname{UpdateEdgeStage3}$($Dist,S,S$'s parent, $S$'s left, $M, First, Up, Down$)&#10;  \State Fork $\operatorname{UpdateEdgeStage3}$($Dist,S,S$'s parent, $S$'s right, $M, First, Up, Down$)&#10;  \State $\operatorname{UpdateEdgeStage3}$($Dist,S,S$'s parent, $S$'s parent, $M, First, Up, Up$)&#10;  \State Wait for every thread to join&#10;  \EndIf&#10;  \EndFunction&#10; \end{algorithmic}&#10;\end{algorithm}&#10;&#10;\end{document}"/>
  <p:tag name="IGUANATEXSIZE" val="20"/>
  <p:tag name="IGUANATEXCURSOR" val="2174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5.463"/>
  <p:tag name="ORIGINALWIDTH" val="1728.534"/>
  <p:tag name="LATEXADDIN" val="\documentclass{article}&#10;\usepackage{amsmath}&#10;\usepackage{amssymb}&#10;\usepackage{setspace}&#10;\setstretch{0}&#10;\pagestyle{empty}&#10;\begin{document}&#10;\noindent&#10;$\Box\blacksquare\blacksquare\Box\Box\Box||\Box\Box\Box\Box\Box\Box||\Box\Box\Box\Box \\&#10;\blacksquare\Box\Box\Box\blacksquare\blacksquare||\Box\Box\Box\Box\Box\Box||\Box\Box\Box\Box \\&#10;\blacksquare\Box\Box\blacksquare\blacksquare\Box||\Box\Box\Box\Box\Box\Box||\Box\Box\Box\Box \\&#10;\Box\Box\blacksquare\Box\Box\Box||\Box\Box\Box\Box\Box\Box||\Box\Box\blacksquare\blacksquare \\&#10;\Box\blacksquare\blacksquare\Box\Box\Box||\Box\Box\Box\Box\Box\Box||\Box\blacksquare\blacksquare\Box \\&#10;\Box\blacksquare\Box\Box\Box\Box||\Box\Box\Box\Box\Box\Box||\blacksquare\blacksquare\Box\Box \\&#10;==================\\\Box\Box\Box\Box\Box\Box||\Box\Box\Box\Box\blacksquare\Box||\blacksquare\blacksquare\Box\Box \\&#10;\Box\Box\Box\Box\Box\Box||\Box\Box\Box\blacksquare\blacksquare\Box||\Box\blacksquare\blacksquare\Box \\&#10;\Box\Box\Box\Box\Box\Box||\Box\Box\Box\blacksquare\Box\Box||\Box\Box\blacksquare\blacksquare \\&#10;\Box\Box\Box\Box\Box\Box||\Box\blacksquare\blacksquare\Box\Box\blacksquare||\Box\Box\Box\Box \\&#10;\Box\Box\Box\Box\Box\Box||\blacksquare\blacksquare\Box\Box\Box\blacksquare||\Box\Box\Box\Box \\&#10;\Box\Box\Box\Box\Box\Box||\Box\Box\Box\blacksquare\blacksquare\Box||\Box\Box\Box\Box \\&#10;==================\\\Box\Box\Box\Box\Box\blacksquare||\blacksquare\Box\Box\Box\Box\Box||\Box\Box\Box\Box \\&#10;\Box\Box\Box\Box\blacksquare\blacksquare||\blacksquare\blacksquare\Box\Box\Box\Box||\Box\Box\Box\Box \\&#10;\Box\Box\Box\blacksquare\blacksquare\Box||\Box\blacksquare\blacksquare\Box\Box\Box||\Box\Box\Box\Box \\&#10;\Box\Box\Box\blacksquare\Box\Box||\Box\Box\blacksquare\Box\Box\Box||\Box\Box\Box\Box$&#10;\end{document}"/>
  <p:tag name="IGUANATEXSIZE" val="22"/>
  <p:tag name="IGUANATEXCURSOR" val="1722"/>
  <p:tag name="TRANSPARENCY" val="True"/>
  <p:tag name="FILENAME" val=""/>
  <p:tag name="LATEXENGINEID" val="0"/>
  <p:tag name="TEMPFOLDER" val="c:\temp\"/>
  <p:tag name="LATEXFORMHEIGHT" val="312"/>
  <p:tag name="LATEXFORMWIDTH" val="690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31.684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UpdateEdgeStage2}$}{$Dist,S,T,Flag,Dir$}&#10;  \If{$T$ = NULL}&#10;  \State return&#10;  \EndIf&#10;  \If{$Dir = Up$}&#10;  \State Fork $\operatorname{UpdateEdgeStage2}$($Dist,S,T$'s parent ,$Flag,Up$)&#10;  \Else\Comment{$Dir = Down$}&#10;  \State Fork $\operatorname{UpdateEdgeStage2}$($Dist,S,T$'s left ,$Flag,Down$)&#10;  \State Fork $\operatorname{UpdateEdgeStage2}$($Dist,S,T$'s right ,$Flag,Down$)&#10;  \EndIf&#10;  \If{$Flag = Row$}&#10;  \For{$k \in S$}&#10;  \For{$i \in T$}&#10;  \For{$j \in S$}&#10;  \State $Dist[i,j] = \operatorname{min}(Dist[i,j] , Dist[i,k] + Dist[k,j])$&#10;  \EndFor&#10;  \EndFor&#10;  \EndFor&#10;  \Else\Comment{$Flag = Col$}&#10;  \For{$k \in S$}&#10;  \For{$i \in S$}&#10;  \For{$j \in T$}&#10;  \State $Dist[i,j] = \operatorname{min}(Dist[i,j] , Dist[i,k] + Dist[k,j])$&#10;  \EndFor&#10;  \EndFor&#10;  \EndFor&#10;  \EndIf&#10;  \State Wait for every thread to join&#10;  \EndFunction&#10; \end{algorithmic}&#10;\end{algorithm}&#10;&#10;\end{document}"/>
  <p:tag name="IGUANATEXSIZE" val="20"/>
  <p:tag name="IGUANATEXCURSOR" val="1188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5.463"/>
  <p:tag name="ORIGINALWIDTH" val="1728.534"/>
  <p:tag name="LATEXADDIN" val="\documentclass{article}&#10;\usepackage{amsmath}&#10;\usepackage{amssymb}&#10;\usepackage{setspace}&#10;\setstretch{0}&#10;\pagestyle{empty}&#10;\begin{document}&#10;\noindent&#10;$\Box\blacksquare\blacksquare\Box\Box\Box||\Box\Box\Box\Box\Box\Box||\Box\Box\Box\Box \\&#10;\blacksquare\Box\Box\Box\blacksquare\blacksquare||\Box\Box\Box\Box\Box\Box||\Box\Box\Box\Box \\&#10;\blacksquare\Box\Box\blacksquare\blacksquare\Box||\Box\Box\Box\Box\Box\Box||\Box\Box\Box\Box \\&#10;\Box\Box\blacksquare\Box\Box\Box||\Box\Box\Box\Box\Box\Box||\Box\Box\blacksquare\blacksquare \\&#10;\Box\blacksquare\blacksquare\Box\Box\Box||\Box\Box\Box\Box\Box\Box||\Box\blacksquare\blacksquare\Box \\&#10;\Box\blacksquare\Box\Box\Box\Box||\Box\Box\Box\Box\Box\Box||\blacksquare\blacksquare\Box\Box \\&#10;==================\\\Box\Box\Box\Box\Box\Box||\Box\Box\Box\Box\blacksquare\Box||\blacksquare\blacksquare\Box\Box \\&#10;\Box\Box\Box\Box\Box\Box||\Box\Box\Box\blacksquare\blacksquare\Box||\Box\blacksquare\blacksquare\Box \\&#10;\Box\Box\Box\Box\Box\Box||\Box\Box\Box\blacksquare\Box\Box||\Box\Box\blacksquare\blacksquare \\&#10;\Box\Box\Box\Box\Box\Box||\Box\blacksquare\blacksquare\Box\Box\blacksquare||\Box\Box\Box\Box \\&#10;\Box\Box\Box\Box\Box\Box||\blacksquare\blacksquare\Box\Box\Box\blacksquare||\Box\Box\Box\Box \\&#10;\Box\Box\Box\Box\Box\Box||\Box\Box\Box\blacksquare\blacksquare\Box||\Box\Box\Box\Box \\&#10;==================\\\Box\Box\Box\Box\Box\blacksquare||\blacksquare\Box\Box\Box\Box\Box||\Box\Box\Box\Box \\&#10;\Box\Box\Box\Box\blacksquare\blacksquare||\blacksquare\blacksquare\Box\Box\Box\Box||\Box\Box\Box\Box \\&#10;\Box\Box\Box\blacksquare\blacksquare\Box||\Box\blacksquare\blacksquare\Box\Box\Box||\Box\Box\Box\Box \\&#10;\Box\Box\Box\blacksquare\Box\Box||\Box\Box\blacksquare\Box\Box\Box||\Box\Box\Box\Box$&#10;\end{document}"/>
  <p:tag name="IGUANATEXSIZE" val="22"/>
  <p:tag name="IGUANATEXCURSOR" val="1722"/>
  <p:tag name="TRANSPARENCY" val="True"/>
  <p:tag name="FILENAME" val=""/>
  <p:tag name="LATEXENGINEID" val="0"/>
  <p:tag name="TEMPFOLDER" val="c:\temp\"/>
  <p:tag name="LATEXFORMHEIGHT" val="312"/>
  <p:tag name="LATEXFORMWIDTH" val="690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6.333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equential Blocked Floyd-warshall algorithm}&#10; \begin{algorithmic}[1]&#10;  \Function{Blocked Floyd-warshall}{$V,E$}&#10;  \State $\operatorname{InitDistance}(Dist, V, E)$&#10;  \For{$k \leftarrow 1,\cdots,n_b$}&#10;    \LineComment{Diagonal update(Stage 1)}&#10;   \State $\operatorname{Boxed Floyd-warshall}(Dist, k, k, k)$&#10;   \LineComment{Row/Col update(Stage 2)}&#10;   \For{$k_i \leftarrow 1,\cdots,n_b, k_i \neq k$} &#10;    \State $\operatorname{Boxed Floyd-warshall}(Dist, k_i, k, k)$&#10;   \EndFor&#10;   \For{$k_j \leftarrow 1,\cdots,n_b, k_i \neq k$}&#10;    \State $\operatorname{Boxed Floyd-warshall}(Dist, k, k_j, k)$&#10;   \EndFor&#10;   \LineComment{Outer update(Stage 3)}&#10;   \For{$k_i \leftarrow 1,\cdots,n_b, k_i \neq k$} &#10;    \For{$k_j \leftarrow 1,\cdots,n_b, k_j \neq k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31.684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UpdateEdgeStage2}$}{$Dist,S,T,Flag,Dir$}&#10;  \If{$T$ = NULL}&#10;  \State return&#10;  \EndIf&#10;  \If{$Dir = Up$}&#10;  \State Fork $\operatorname{UpdateEdgeStage2}$($Dist,S,T$'s parent ,$Flag,Up$)&#10;  \Else\Comment{$Dir = Down$}&#10;  \State Fork $\operatorname{UpdateEdgeStage2}$($Dist,S,T$'s left ,$Flag,Down$)&#10;  \State Fork $\operatorname{UpdateEdgeStage2}$($Dist,S,T$'s right ,$Flag,Down$)&#10;  \EndIf&#10;  \If{$Flag = Row$}&#10;  \For{$k \in S$}&#10;  \For{$i \in T$}&#10;  \For{$j \in S$}&#10;  \State $Dist[i,j] = \operatorname{min}(Dist[i,j] , Dist[i,k] + Dist[k,j])$&#10;  \EndFor&#10;  \EndFor&#10;  \EndFor&#10;  \Else\Comment{$Flag = Col$}&#10;  \For{$k \in S$}&#10;  \For{$i \in S$}&#10;  \For{$j \in T$}&#10;  \State $Dist[i,j] = \operatorname{min}(Dist[i,j] , Dist[i,k] + Dist[k,j])$&#10;  \EndFor&#10;  \EndFor&#10;  \EndFor&#10;  \EndIf&#10;  \State Wait for every thread to join&#10;  \EndFunction&#10; \end{algorithmic}&#10;\end{algorithm}&#10;&#10;\end{document}"/>
  <p:tag name="IGUANATEXSIZE" val="20"/>
  <p:tag name="IGUANATEXCURSOR" val="1188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95.463"/>
  <p:tag name="ORIGINALWIDTH" val="1728.534"/>
  <p:tag name="LATEXADDIN" val="\documentclass{article}&#10;\usepackage{amsmath}&#10;\usepackage{amssymb}&#10;\usepackage{setspace}&#10;\setstretch{0}&#10;\pagestyle{empty}&#10;\begin{document}&#10;\noindent&#10;$\Box\blacksquare\blacksquare\Box\Box\Box||\Box\Box\Box\Box\Box\Box||\Box\Box\Box\Box \\&#10;\blacksquare\Box\Box\Box\blacksquare\blacksquare||\Box\Box\Box\Box\Box\Box||\Box\Box\Box\Box \\&#10;\blacksquare\Box\Box\blacksquare\blacksquare\Box||\Box\Box\Box\Box\Box\Box||\Box\Box\Box\Box \\&#10;\Box\Box\blacksquare\Box\Box\Box||\Box\Box\Box\Box\Box\Box||\Box\Box\blacksquare\blacksquare \\&#10;\Box\blacksquare\blacksquare\Box\Box\Box||\Box\Box\Box\Box\Box\Box||\Box\blacksquare\blacksquare\Box \\&#10;\Box\blacksquare\Box\Box\Box\Box||\Box\Box\Box\Box\Box\Box||\blacksquare\blacksquare\Box\Box \\&#10;==================\\\Box\Box\Box\Box\Box\Box||\Box\Box\Box\Box\blacksquare\Box||\blacksquare\blacksquare\Box\Box \\&#10;\Box\Box\Box\Box\Box\Box||\Box\Box\Box\blacksquare\blacksquare\Box||\Box\blacksquare\blacksquare\Box \\&#10;\Box\Box\Box\Box\Box\Box||\Box\Box\Box\blacksquare\Box\Box||\Box\Box\blacksquare\blacksquare \\&#10;\Box\Box\Box\Box\Box\Box||\Box\blacksquare\blacksquare\Box\Box\blacksquare||\Box\Box\Box\Box \\&#10;\Box\Box\Box\Box\Box\Box||\blacksquare\blacksquare\Box\Box\Box\blacksquare||\Box\Box\Box\Box \\&#10;\Box\Box\Box\Box\Box\Box||\Box\Box\Box\blacksquare\blacksquare\Box||\Box\Box\Box\Box \\&#10;==================\\\Box\Box\Box\Box\Box\blacksquare||\blacksquare\Box\Box\Box\Box\Box||\Box\Box\Box\Box \\&#10;\Box\Box\Box\Box\blacksquare\blacksquare||\blacksquare\blacksquare\Box\Box\Box\Box||\Box\Box\Box\Box \\&#10;\Box\Box\Box\blacksquare\blacksquare\Box||\Box\blacksquare\blacksquare\Box\Box\Box||\Box\Box\Box\Box \\&#10;\Box\Box\Box\blacksquare\Box\Box||\Box\Box\blacksquare\Box\Box\Box||\Box\Box\Box\Box$&#10;\end{document}"/>
  <p:tag name="IGUANATEXSIZE" val="22"/>
  <p:tag name="IGUANATEXCURSOR" val="1722"/>
  <p:tag name="TRANSPARENCY" val="True"/>
  <p:tag name="FILENAME" val=""/>
  <p:tag name="LATEXENGINEID" val="0"/>
  <p:tag name="TEMPFOLDER" val="c:\temp\"/>
  <p:tag name="LATEXFORMHEIGHT" val="312"/>
  <p:tag name="LATEXFORMWIDTH" val="690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0.915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SupernodeRelax}$}{$Dist,S,Flag,M$}&#10;  \If{$Flag$ is $Stage1Flag$}&#10;  \For{$k \in S$}&#10;  \For{$i \in S$}&#10;  \For{$j \in S$}&#10;  \State $Dist[i,j] = \operatorname{min}(Dist[i,j] , Dist[i,k] + Dist[k,j])$&#10;  \EndFor&#10;  \EndFor&#10;  \EndFor&#10;  \ElsIf{$Flag$ is $Stage2Flag$}&#10;  \State Fork $\operatorname{UpdateEdgeStage2}$($Dist,S,S$'s left ,$Col,Down$)&#10;  \State Fork $\operatorname{UpdateEdgeStage2}$($Dist,S,S$'s left ,$Row,Down$)&#10;  \State Fork $\operatorname{UpdateEdgeStage2}$($Dist,S,S$'s right ,$Col,Down$)&#10;  \State Fork $\operatorname{UpdateEdgeStage2}$($Dist,S,S$'s right ,$Row,Down$)&#10;  \State Fork $\operatorname{UpdateEdgeStage2}$($Dist,S,S$'s parent, $Col,Up$)&#10;  \State $\operatorname{UpdateEdgeStage2}$($Dist,S,S$'s parent, $Row,Up$)  &#10;  \State Wait for every thread to join&#10;  \Else \Comment{$Flag$ is $Stage3Flag$}&#10;  \State&#10;  \State&#10;  \State&#10;  \State &#10;  \State &#10;  \State &#10;  \State &#10;  \State &#10;  \State &#10;  \State Wait for every thread to join&#10;  \EndIf&#10;  \EndFunction&#10; \end{algorithmic}&#10;\end{algorithm}&#10;&#10;\end{document}"/>
  <p:tag name="IGUANATEXSIZE" val="20"/>
  <p:tag name="IGUANATEXCURSOR" val="1235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67.266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State Fork $\operatorname{UpdateEdgeStage3}$($Dist,S,S$'s left, $S$'s left, $M, First, Down, Down$)&#10;  \State Fork $\operatorname{UpdateEdgeStage3}$($Dist,S,S$'s left, $S$'s right, $M, First, Down, Down$)&#10;  \State Fork $\operatorname{UpdateEdgeStage3}$($Dist,S,S$'s left, $S$'s parent, $M, First, Down, Up$)&#10;  \State Fork $\operatorname{UpdateEdgeStage3}$($Dist,S,S$'s right, $S$'s left, $M, First, Down, Down$)&#10;  \State Fork $\operatorname{UpdateEdgeStage3}$($Dist,S,S$'s right, $S$'s right, $M, First, Down, Down$)&#10;  \State Fork $\operatorname{UpdateEdgeStage3}$($Dist,S,S$'s right, $S$'s parent, $M, First, Down, Up$)&#10;  \State Fork $\operatorname{UpdateEdgeStage3}$($Dist,S,S$'s parent, $S$'s left, $M, First, Up, Down$)&#10;  \State Fork $\operatorname{UpdateEdgeStage3}$($Dist,S,S$'s parent, $S$'s right, $M, First, Up, Down$)&#10;  \State $\operatorname{UpdateEdgeStage3}$($Dist,S,S$'s parent, $S$'s parent, $M, First, Up, Up$)&#10;  \State Wait for every thread to join&#10; \end{algorithmic}&#10;\end{algorithm}&#10;&#10;\end{document}"/>
  <p:tag name="IGUANATEXSIZE" val="20"/>
  <p:tag name="IGUANATEXCURSOR" val="309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80.915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SupernodeRelax}$}{$Dist,S,Flag,M$}&#10;  \If{$Flag$ is $Stage1Flag$}&#10;  \For{$k \in S$}&#10;  \For{$i \in S$}&#10;  \For{$j \in S$}&#10;  \State $Dist[i,j] = \operatorname{min}(Dist[i,j] , Dist[i,k] + Dist[k,j])$&#10;  \EndFor&#10;  \EndFor&#10;  \EndFor&#10;  \ElsIf{$Flag$ is $Stage2Flag$}&#10;  \State Fork $\operatorname{UpdateEdgeStage2}$($Dist,S,S$'s left ,$Col,Down$)&#10;  \State Fork $\operatorname{UpdateEdgeStage2}$($Dist,S,S$'s left ,$Row,Down$)&#10;  \State Fork $\operatorname{UpdateEdgeStage2}$($Dist,S,S$'s right ,$Col,Down$)&#10;  \State Fork $\operatorname{UpdateEdgeStage2}$($Dist,S,S$'s right ,$Row,Down$)&#10;  \State Fork $\operatorname{UpdateEdgeStage2}$($Dist,S,S$'s parent, $Col,Up$)&#10;  \State $\operatorname{UpdateEdgeStage2}$($Dist,S,S$'s parent, $Row,Up$)  &#10;  \State Wait for every thread to join&#10;  \Else \Comment{$Flag$ is $Stage3Flag$}&#10;  \State&#10;  \State&#10;  \State&#10;  \State &#10;  \State &#10;  \State &#10;  \State &#10;  \State &#10;  \State &#10;  \State Wait for every thread to join&#10;  \EndIf&#10;  \EndFunction&#10; \end{algorithmic}&#10;\end{algorithm}&#10;&#10;\end{document}"/>
  <p:tag name="IGUANATEXSIZE" val="20"/>
  <p:tag name="IGUANATEXCURSOR" val="1235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67.266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State Fork $\operatorname{UpdateEdgeStage3}$($Dist,S,S$'s left, $S$'s left, $M, First, Down, Down$)&#10;  \State Fork $\operatorname{UpdateEdgeStage3}$($Dist,S,S$'s left, $S$'s right, $M, First, Down, Down$)&#10;  \State Fork $\operatorname{UpdateEdgeStage3}$($Dist,S,S$'s left, $S$'s parent, $M, First, Down, Up$)&#10;  \State Fork $\operatorname{UpdateEdgeStage3}$($Dist,S,S$'s right, $S$'s left, $M, First, Down, Down$)&#10;  \State Fork $\operatorname{UpdateEdgeStage3}$($Dist,S,S$'s right, $S$'s right, $M, First, Down, Down$)&#10;  \State Fork $\operatorname{UpdateEdgeStage3}$($Dist,S,S$'s right, $S$'s parent, $M, First, Down, Up$)&#10;  \State Fork $\operatorname{UpdateEdgeStage3}$($Dist,S,S$'s parent, $S$'s left, $M, First, Up, Down$)&#10;  \State Fork $\operatorname{UpdateEdgeStage3}$($Dist,S,S$'s parent, $S$'s right, $M, First, Up, Down$)&#10;  \State $\operatorname{UpdateEdgeStage3}$($Dist,S,S$'s parent, $S$'s parent, $M, First, Up, Up$)&#10;  \State Wait for every thread to join&#10; \end{algorithmic}&#10;\end{algorithm}&#10;&#10;\end{document}"/>
  <p:tag name="IGUANATEXSIZE" val="20"/>
  <p:tag name="IGUANATEXCURSOR" val="309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70.079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UpdateEdgeStage3}$}{$Dist,S,T1,T2,M,Order,Dir1,Dir2$}&#10;  \If{$T1$ = NULL or $T2$ = NULL}&#10;  \State return&#10;  \EndIf&#10;  \If{$Dir1 = Up$ and $Dir2 = Up$}&#10;  \If{$Order = First$}&#10;  \State Fork &#10;  \EndIf&#10;  \State Fork &#10;  \ElsIf{$Dir1 = Up$ and $Dir2 = Down$}&#10;  \If{$Order = First$}&#10;  \State Fork &#10;  \EndIf&#10;  \State Fork &#10;  \State Fork &#10;  \ElsIf{$Dir1 = Down$ and $Dir2 = Up$}&#10;  \If{$Order = First$}&#10;  \State Fork &#10;  \State Fork &#10;  \EndIf&#10;  \State Fork &#10;  \Else\Comment{$Dir1 = Down$ and $Dir2 = Down$}&#10;  \If{$Order = First$}&#10;  \State Fork &#10;  \State Fork &#10;  \EndIf&#10;  \State Fork &#10;  \State Fork &#10;  \EndIf&#10;  \For{$k \in S$}&#10;  \For{$i \in T1$}&#10;  \For{$j \in T2$}&#10;  \If{$Dir1 = Up$ and $Dir2 = Up$}&#10;  \If{$Dist[i,k] + Dist[k,j] &lt; Dist[i,j]$}&#10;  \State Lock a mutex $M[i,j]$&#10;  \If{$Dist[i,k] + Dist[k,j] &lt; Dist[i,j]$}&#10;  \State $Dist[i,j] = Dist[i,k] + Dist[k,j]$&#10;  \EndIf&#10;  \State Unlock a mutex $M[i,j]$&#10;  \EndIf&#10;  \Else&#10;  \State $Dist[i,j] = \operatorname{min}(Dist[i,j] , Dist[i,k] + Dist[k,j])$&#10;  \EndIf&#10;  \EndFor&#10;  \EndFor&#10;  \EndFor&#10;  \State Wait for every thread to join&#10;  \EndFunction&#10; \end{algorithmic}&#10;\end{algorithm}&#10;&#10;&#10;\end{document}"/>
  <p:tag name="IGUANATEXSIZE" val="20"/>
  <p:tag name="IGUANATEXCURSOR" val="1207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35.545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\begin{algorithm}&#10; \caption{Multithreaded Blocked Floyd-warshall algorithm}&#10; \begin{algorithmic}[1]&#10;  \Function{Blocked Floyd-warshall}{$V,E$}&#10; \State $\operatorname{InitDistance}(Dist, V, E)$&#10; \For{$k \leftarrow 1,\cdots,n_b$}&#10; \LineComment{Diagonal update(Stage 1)}&#10; \State $\operatorname{Boxed Floyd-warshall}(Dist, k, k, k)$&#10; \LineComment{Row/Col update(Stage 2)}&#10; \For{$k_i \leftarrow 1,\cdots,n_b, k_i \neq k$} &#10; \State Fork $\operatorname{Boxed Floyd-warshall}(Dist, k_i, k, k)$&#10; \EndFor&#10; \For{$k_j \leftarrow 1,\cdots,n_b, k_i \neq k$}&#10; \State Fork $\operatorname{Boxed Floyd-warshall}(Dist, k, k_j, k)$&#10; \EndFor&#10; \State Wait for every thread to join&#10; \LineComment{Outer update(Stage 3)}&#10; \For{$k_i \leftarrow 1,\cdots,n_b, k_i \neq k$} &#10; \For{$k_j \leftarrow 1,\cdots,n_b, k_j \neq k$}&#10; \State Fork $\operatorname{Boxed Floyd-warshall}(Dist, k_i, k_j, k)$&#10; \EndFor&#10; \EndFor&#10; \State Wait for every thread to join&#10; \EndFor&#10; \State return Dist&#10; \EndFunction&#10; \end{algorithmic}&#10;\end{algorithm}&#10;&#10;\end{document}"/>
  <p:tag name="IGUANATEXSIZE" val="20"/>
  <p:tag name="IGUANATEXCURSOR" val="1166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70.079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UpdateEdgeStage3}$}{$Dist,S,T1,T2,M,Order,Dir1,Dir2$}&#10;  \If{$T1$ = NULL or $T2$ = NULL}&#10;  \State return&#10;  \EndIf&#10;  \If{$Dir1 = Up$ and $Dir2 = Up$}&#10;  \If{$Order = First$}&#10;  \State Fork &#10;  \EndIf&#10;  \State Fork &#10;  \ElsIf{$Dir1 = Up$ and $Dir2 = Down$}&#10;  \If{$Order = First$}&#10;  \State Fork &#10;  \EndIf&#10;  \State Fork &#10;  \State Fork &#10;  \ElsIf{$Dir1 = Down$ and $Dir2 = Up$}&#10;  \If{$Order = First$}&#10;  \State Fork &#10;  \State Fork &#10;  \EndIf&#10;  \State Fork &#10;  \Else\Comment{$Dir1 = Down$ and $Dir2 = Down$}&#10;  \If{$Order = First$}&#10;  \State Fork &#10;  \State Fork &#10;  \EndIf&#10;  \State Fork &#10;  \State Fork &#10;  \EndIf&#10;  \For{$k \in S$}&#10;  \For{$i \in T1$}&#10;  \For{$j \in T2$}&#10;  \If{$Dir1 = Up$ and $Dir2 = Up$}&#10;  \If{$Dist[i,k] + Dist[k,j] &lt; Dist[i,j]$}&#10;  \State Lock a mutex $M[i,j]$&#10;  \If{$Dist[i,k] + Dist[k,j] &lt; Dist[i,j]$}&#10;  \State $Dist[i,j] = Dist[i,k] + Dist[k,j]$&#10;  \EndIf&#10;  \State Unlock a mutex $M[i,j]$&#10;  \EndIf&#10;  \Else&#10;  \State $Dist[i,j] = \operatorname{min}(Dist[i,j] , Dist[i,k] + Dist[k,j])$&#10;  \EndIf&#10;  \EndFor&#10;  \EndFor&#10;  \EndFor&#10;  \State Wait for every thread to join&#10;  \EndFunction&#10; \end{algorithmic}&#10;\end{algorithm}&#10;&#10;&#10;\end{document}"/>
  <p:tag name="IGUANATEXSIZE" val="20"/>
  <p:tag name="IGUANATEXCURSOR" val="1207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70.079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UpdateEdgeStage3}$}{$Dist,S,T1,T2,M,Order,Dir1,Dir2$}&#10;  \If{$T1$ = NULL or $T2$ = NULL}&#10;  \State return&#10;  \EndIf&#10;  \If{$Dir1 = Up$ and $Dir2 = Up$}&#10;  \If{$Order = First$}&#10;  \State Fork &#10;  \EndIf&#10;  \State Fork &#10;  \ElsIf{$Dir1 = Up$ and $Dir2 = Down$}&#10;  \If{$Order = First$}&#10;  \State Fork &#10;  \EndIf&#10;  \State Fork &#10;  \State Fork &#10;  \ElsIf{$Dir1 = Down$ and $Dir2 = Up$}&#10;  \If{$Order = First$}&#10;  \State Fork &#10;  \State Fork &#10;  \EndIf&#10;  \State Fork &#10;  \Else\Comment{$Dir1 = Down$ and $Dir2 = Down$}&#10;  \If{$Order = First$}&#10;  \State Fork &#10;  \State Fork &#10;  \EndIf&#10;  \State Fork &#10;  \State Fork &#10;  \EndIf&#10;  \For{$k \in S$}&#10;  \For{$i \in T1$}&#10;  \For{$j \in T2$}&#10;  \If{$Dir1 = Up$ and $Dir2 = Up$}&#10;  \If{$Dist[i,k] + Dist[k,j] &lt; Dist[i,j]$}&#10;  \State Lock a mutex $M[i,j]$&#10;  \If{$Dist[i,k] + Dist[k,j] &lt; Dist[i,j]$}&#10;  \State $Dist[i,j] = Dist[i,k] + Dist[k,j]$&#10;  \EndIf&#10;  \State Unlock a mutex $M[i,j]$&#10;  \EndIf&#10;  \Else&#10;  \State $Dist[i,j] = \operatorname{min}(Dist[i,j] , Dist[i,k] + Dist[k,j])$&#10;  \EndIf&#10;  \EndFor&#10;  \EndFor&#10;  \EndFor&#10;  \State Wait for every thread to join&#10;  \EndFunction&#10; \end{algorithmic}&#10;\end{algorithm}&#10;&#10;&#10;\end{document}"/>
  <p:tag name="IGUANATEXSIZE" val="20"/>
  <p:tag name="IGUANATEXCURSOR" val="1207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6.333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Sequential Blocked Floyd-warshall algorithm}&#10; \begin{algorithmic}[1]&#10;  \Function{Blocked Floyd-warshall}{$V,E$}&#10;  \State $\operatorname{InitDistance}(Dist, V, E)$&#10;  \For{$k \leftarrow 1,\cdots,n_b$}&#10;    \LineComment{Diagonal update(Stage 1)}&#10;   \State $\operatorname{Boxed Floyd-warshall}(Dist, k, k, k)$&#10;   \LineComment{Row/Col update(Stage 2)}&#10;   \For{$k_i \leftarrow 1,\cdots,n_b, k_i \neq k$} &#10;    \State $\operatorname{Boxed Floyd-warshall}(Dist, k_i, k, k)$&#10;   \EndFor&#10;   \For{$k_j \leftarrow 1,\cdots,n_b, k_i \neq k$}&#10;    \State $\operatorname{Boxed Floyd-warshall}(Dist, k, k_j, k)$&#10;   \EndFor&#10;   \LineComment{Outer update(Stage 3)}&#10;   \For{$k_i \leftarrow 1,\cdots,n_b, k_i \neq k$} &#10;    \For{$k_j \leftarrow 1,\cdots,n_b, k_j \neq k$}&#10;     \State $\operatorname{Boxed Floyd-warshall}(Dist, k_i, k_j, k)$&#10;    \EndFor&#10;   \EndFor&#10;  \EndFor&#10;  \State return Dist&#10;  \EndFunction&#10; \end{algorithmic}&#10;\end{algorithm}&#10;&#10;\end{document}"/>
  <p:tag name="IGUANATEXSIZE" val="20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70.079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UpdateEdgeStage3}$}{$Dist,S,T1,T2,M,Order,Dir1,Dir2$}&#10;  \If{$T1$ = NULL or $T2$ = NULL}&#10;  \State return&#10;  \EndIf&#10;  \If{$Dir1 = Up$ and $Dir2 = Up$}&#10;  \If{$Order = First$}&#10;  \State Fork &#10;  \EndIf&#10;  \State Fork &#10;  \ElsIf{$Dir1 = Up$ and $Dir2 = Down$}&#10;  \If{$Order = First$}&#10;  \State Fork &#10;  \EndIf&#10;  \State Fork &#10;  \State Fork &#10;  \ElsIf{$Dir1 = Down$ and $Dir2 = Up$}&#10;  \If{$Order = First$}&#10;  \State Fork &#10;  \State Fork &#10;  \EndIf&#10;  \State Fork &#10;  \Else\Comment{$Dir1 = Down$ and $Dir2 = Down$}&#10;  \If{$Order = First$}&#10;  \State Fork &#10;  \State Fork &#10;  \EndIf&#10;  \State Fork &#10;  \State Fork &#10;  \EndIf&#10;  \For{$k \in S$}&#10;  \For{$i \in T1$}&#10;  \For{$j \in T2$}&#10;  \If{$Dir1 = Up$ and $Dir2 = Up$}&#10;  \If{$Dist[i,k] + Dist[k,j] &lt; Dist[i,j]$}&#10;  \State Lock a mutex $M[i,j]$&#10;  \If{$Dist[i,k] + Dist[k,j] &lt; Dist[i,j]$}&#10;  \State $Dist[i,j] = Dist[i,k] + Dist[k,j]$&#10;  \EndIf&#10;  \State Unlock a mutex $M[i,j]$&#10;  \EndIf&#10;  \Else&#10;  \State $Dist[i,j] = \operatorname{min}(Dist[i,j] , Dist[i,k] + Dist[k,j])$&#10;  \EndIf&#10;  \EndFor&#10;  \EndFor&#10;  \EndFor&#10;  \State Wait for every thread to join&#10;  \EndFunction&#10; \end{algorithmic}&#10;\end{algorithm}&#10;&#10;&#10;\end{document}"/>
  <p:tag name="IGUANATEXSIZE" val="20"/>
  <p:tag name="IGUANATEXCURSOR" val="1207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70.079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 \Function{$\operatorname{UpdateEdgeStage3}$}{$Dist,S,T1,T2,M,Order,Dir1,Dir2$}&#10;  \If{$T1$ = NULL or $T2$ = NULL}&#10;  \State return&#10;  \EndIf&#10;  \If{$Dir1 = Up$ and $Dir2 = Up$}&#10;  \If{$Order = First$}&#10;  \State Fork &#10;  \EndIf&#10;  \State Fork &#10;  \ElsIf{$Dir1 = Up$ and $Dir2 = Down$}&#10;  \If{$Order = First$}&#10;  \State Fork &#10;  \EndIf&#10;  \State Fork &#10;  \State Fork &#10;  \ElsIf{$Dir1 = Down$ and $Dir2 = Up$}&#10;  \If{$Order = First$}&#10;  \State Fork &#10;  \State Fork &#10;  \EndIf&#10;  \State Fork &#10;  \Else\Comment{$Dir1 = Down$ and $Dir2 = Down$}&#10;  \If{$Order = First$}&#10;  \State Fork &#10;  \State Fork &#10;  \EndIf&#10;  \State Fork &#10;  \State Fork &#10;  \EndIf&#10;  \For{$k \in S$}&#10;  \For{$i \in T1$}&#10;  \For{$j \in T2$}&#10;  \If{$Dir1 = Up$ and $Dir2 = Up$}&#10;  \If{$Dist[i,k] + Dist[k,j] &lt; Dist[i,j]$}&#10;  \State Lock a mutex $M[i,j]$&#10;  \If{$Dist[i,k] + Dist[k,j] &lt; Dist[i,j]$}&#10;  \State $Dist[i,j] = Dist[i,k] + Dist[k,j]$&#10;  \EndIf&#10;  \State Unlock a mutex $M[i,j]$&#10;  \EndIf&#10;  \Else&#10;  \State $Dist[i,j] = \operatorname{min}(Dist[i,j] , Dist[i,k] + Dist[k,j])$&#10;  \EndIf&#10;  \EndFor&#10;  \EndFor&#10;  \EndFor&#10;  \State Wait for every thread to join&#10;  \EndFunction&#10; \end{algorithmic}&#10;\end{algorithm}&#10;&#10;&#10;\end{document}"/>
  <p:tag name="IGUANATEXSIZE" val="20"/>
  <p:tag name="IGUANATEXCURSOR" val="1207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3.247"/>
  <p:tag name="ORIGINALWIDTH" val="4294.713"/>
  <p:tag name="LATEXADDIN" val="\documentclass{article}&#10;\usepackage{amsmath}&#10;\usepackage{algorithm}&#10;\usepackage{algpseudocode}&#10;\algnewcommand{\LineComment}[1]{\State \(\triangleright\) #1}&#10;\pagestyle{empty}&#10;\begin{document}&#10;\noindent&#10;&#10;\begin{algorithm}&#10; \caption{Parallel Super Floyd-warshall algorithm}\label{euclid}&#10; \begin{algorithmic}[1]&#10; \State Fork $\operatorname{UpdateEdgeStage3}$($Dist,S,T1$'s parent, $T2$, $M, First, Up, Up$)&#10; \State Fork $\operatorname{UpdateEdgeStage3}$($Dist,S,T1$, $T2$'s parent, $M, Second, Up, Up$)&#10; \State Fork $\operatorname{UpdateEdgeStage3}$($Dist,S,T1$'s parent, $T2$, $M, First, Up, Down$)&#10; \State Fork $\operatorname{UpdateEdgeStage3}$($Dist,S,T1$, $T2$'s left, $M, Second, Up, Down$)&#10; \State Fork $\operatorname{UpdateEdgeStage3}$($Dist,S,T1$, $T2$'s right, $M, Second, Up, Down$)&#10; \State Fork $\operatorname{UpdateEdgeStage3}$($Dist,S,T1$'s left, $T2$, $M, First, Down, Up$)&#10; \State Fork $\operatorname{UpdateEdgeStage3}$($Dist,S,T1$'s right, $T2$, $M, First, Down, Up$)&#10; \State Fork $\operatorname{UpdateEdgeStage3}$($Dist,S,T1$, $T2$'s parent, $M, Second, Down, Up$)&#10; \State Fork $\operatorname{UpdateEdgeStage3}$($Dist,S,T1$'s left, $T2$, $M, First, Down, Down$)&#10; \State Fork $\operatorname{UpdateEdgeStage3}$($Dist,S,T1$'s right, $T2$, $M, First, Down, Down$)&#10; \State Fork $\operatorname{UpdateEdgeStage3}$($Dist,S,T1$, $T2$'s left, $M, Second, Down, Down$)&#10; \State Fork $\operatorname{UpdateEdgeStage3}$($Dist,S,T1$, $T2$'s right, $M, Second, Down, Down$)&#10; \end{algorithmic}&#10;\end{algorithm}&#10;&#10;&#10;\end{document}"/>
  <p:tag name="IGUANATEXSIZE" val="20"/>
  <p:tag name="IGUANATEXCURSOR" val="1472"/>
  <p:tag name="TRANSPARENCY" val="True"/>
  <p:tag name="FILENAME" val=""/>
  <p:tag name="LATEXENGINEID" val="0"/>
  <p:tag name="TEMPFOLDER" val="c:\temp\"/>
  <p:tag name="LATEXFORMHEIGHT" val="312"/>
  <p:tag name="LATEXFORMWIDTH" val="386.5"/>
  <p:tag name="LATEXFORMWRAP" val="True"/>
  <p:tag name="BITMAPVECTOR" val="0"/>
</p:tagLst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13733</TotalTime>
  <Words>1786</Words>
  <Application>Microsoft Office PowerPoint</Application>
  <PresentationFormat>화면 슬라이드 쇼(16:9)</PresentationFormat>
  <Paragraphs>1035</Paragraphs>
  <Slides>82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82</vt:i4>
      </vt:variant>
    </vt:vector>
  </HeadingPairs>
  <TitlesOfParts>
    <vt:vector size="87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성현모</cp:lastModifiedBy>
  <cp:revision>939</cp:revision>
  <cp:lastPrinted>2020-05-01T18:30:29Z</cp:lastPrinted>
  <dcterms:created xsi:type="dcterms:W3CDTF">2016-12-05T23:26:54Z</dcterms:created>
  <dcterms:modified xsi:type="dcterms:W3CDTF">2020-06-23T05:57:39Z</dcterms:modified>
</cp:coreProperties>
</file>